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12192000"/>
  <p:notesSz cx="6858000" cy="9144000"/>
  <p:embeddedFontLst>
    <p:embeddedFont>
      <p:font typeface="Merriweather Sans"/>
      <p:regular r:id="rId32"/>
      <p:bold r:id="rId33"/>
      <p:italic r:id="rId34"/>
      <p:boldItalic r:id="rId35"/>
    </p:embeddedFont>
    <p:embeddedFont>
      <p:font typeface="Libre Franklin"/>
      <p:regular r:id="rId36"/>
      <p:bold r:id="rId37"/>
      <p:italic r:id="rId38"/>
      <p:boldItalic r:id="rId39"/>
    </p:embeddedFont>
    <p:embeddedFont>
      <p:font typeface="Oxygen"/>
      <p:regular r:id="rId40"/>
      <p:bold r:id="rId41"/>
    </p:embeddedFont>
    <p:embeddedFont>
      <p:font typeface="Lato"/>
      <p:regular r:id="rId42"/>
      <p:bold r:id="rId43"/>
      <p:italic r:id="rId44"/>
      <p:boldItalic r:id="rId45"/>
    </p:embeddedFont>
    <p:embeddedFont>
      <p:font typeface="Libre Franklin Black"/>
      <p:bold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1248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48"/>
        <p:guide pos="2160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Oxygen-regular.fntdata"/><Relationship Id="rId20" Type="http://schemas.openxmlformats.org/officeDocument/2006/relationships/slide" Target="slides/slide15.xml"/><Relationship Id="rId42" Type="http://schemas.openxmlformats.org/officeDocument/2006/relationships/font" Target="fonts/Lato-regular.fntdata"/><Relationship Id="rId41" Type="http://schemas.openxmlformats.org/officeDocument/2006/relationships/font" Target="fonts/Oxygen-bold.fntdata"/><Relationship Id="rId22" Type="http://schemas.openxmlformats.org/officeDocument/2006/relationships/slide" Target="slides/slide17.xml"/><Relationship Id="rId44" Type="http://schemas.openxmlformats.org/officeDocument/2006/relationships/font" Target="fonts/Lato-italic.fntdata"/><Relationship Id="rId21" Type="http://schemas.openxmlformats.org/officeDocument/2006/relationships/slide" Target="slides/slide16.xml"/><Relationship Id="rId43" Type="http://schemas.openxmlformats.org/officeDocument/2006/relationships/font" Target="fonts/Lato-bold.fntdata"/><Relationship Id="rId24" Type="http://schemas.openxmlformats.org/officeDocument/2006/relationships/slide" Target="slides/slide19.xml"/><Relationship Id="rId46" Type="http://schemas.openxmlformats.org/officeDocument/2006/relationships/font" Target="fonts/LibreFranklinBlack-bold.fntdata"/><Relationship Id="rId23" Type="http://schemas.openxmlformats.org/officeDocument/2006/relationships/slide" Target="slides/slide18.xml"/><Relationship Id="rId45" Type="http://schemas.openxmlformats.org/officeDocument/2006/relationships/font" Target="fonts/Lato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LibreFranklinBlack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MerriweatherSans-bold.fntdata"/><Relationship Id="rId10" Type="http://schemas.openxmlformats.org/officeDocument/2006/relationships/slide" Target="slides/slide5.xml"/><Relationship Id="rId32" Type="http://schemas.openxmlformats.org/officeDocument/2006/relationships/font" Target="fonts/MerriweatherSans-regular.fntdata"/><Relationship Id="rId13" Type="http://schemas.openxmlformats.org/officeDocument/2006/relationships/slide" Target="slides/slide8.xml"/><Relationship Id="rId35" Type="http://schemas.openxmlformats.org/officeDocument/2006/relationships/font" Target="fonts/MerriweatherSans-boldItalic.fntdata"/><Relationship Id="rId12" Type="http://schemas.openxmlformats.org/officeDocument/2006/relationships/slide" Target="slides/slide7.xml"/><Relationship Id="rId34" Type="http://schemas.openxmlformats.org/officeDocument/2006/relationships/font" Target="fonts/MerriweatherSans-italic.fntdata"/><Relationship Id="rId15" Type="http://schemas.openxmlformats.org/officeDocument/2006/relationships/slide" Target="slides/slide10.xml"/><Relationship Id="rId37" Type="http://schemas.openxmlformats.org/officeDocument/2006/relationships/font" Target="fonts/LibreFranklin-bold.fntdata"/><Relationship Id="rId14" Type="http://schemas.openxmlformats.org/officeDocument/2006/relationships/slide" Target="slides/slide9.xml"/><Relationship Id="rId36" Type="http://schemas.openxmlformats.org/officeDocument/2006/relationships/font" Target="fonts/LibreFranklin-regular.fntdata"/><Relationship Id="rId17" Type="http://schemas.openxmlformats.org/officeDocument/2006/relationships/slide" Target="slides/slide12.xml"/><Relationship Id="rId39" Type="http://schemas.openxmlformats.org/officeDocument/2006/relationships/font" Target="fonts/LibreFranklin-boldItalic.fntdata"/><Relationship Id="rId16" Type="http://schemas.openxmlformats.org/officeDocument/2006/relationships/slide" Target="slides/slide11.xml"/><Relationship Id="rId38" Type="http://schemas.openxmlformats.org/officeDocument/2006/relationships/font" Target="fonts/LibreFranklin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84ab10171_0_9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84ab10171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892b67f10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892b67f10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84ab10171_0_6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84ab10171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84ab10171_0_10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484ab10171_0_1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84ab10171_0_1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484ab10171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484ab10171_0_1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484ab10171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484ab10171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484ab10171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484ab10171_0_1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484ab10171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484ab10171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484ab10171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484ab10171_1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484ab10171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484ab10171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484ab1017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484ab10171_0_1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484ab10171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48632fdfa9_3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48632fdfa9_3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48632fdfa9_3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48632fdfa9_3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48632fdfa9_3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48632fdfa9_3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4892b67f1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4892b67f1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99105c7f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99105c7f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484ab10171_0_15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484ab10171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84ab10171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84ab1017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84ab10171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84ab1017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84ab10171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84ab1017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84ab10171_0_4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84ab10171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484ab10171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484ab10171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484ab10171_0_8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484ab10171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84ab10171_0_7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84ab10171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range Title Slide">
  <p:cSld name="Orange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7524750" y="1590460"/>
            <a:ext cx="4057800" cy="11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Libre Franklin"/>
              <a:buNone/>
              <a:defRPr sz="35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7524675" y="2967000"/>
            <a:ext cx="40578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ibre Franklin"/>
              <a:buNone/>
              <a:defRPr b="1" i="1" sz="11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range Section title Slide">
  <p:cSld name="Orange Sec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7459578" y="5429250"/>
            <a:ext cx="34290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609600" y="895564"/>
            <a:ext cx="54864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"/>
              <a:buNone/>
              <a:defRPr sz="40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609600" y="5296275"/>
            <a:ext cx="5200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Libre Franklin"/>
              <a:buNone/>
              <a:defRPr b="1" i="1" sz="1100" cap="none">
                <a:solidFill>
                  <a:schemeClr val="accent4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3"/>
          <p:cNvSpPr txBox="1"/>
          <p:nvPr/>
        </p:nvSpPr>
        <p:spPr>
          <a:xfrm>
            <a:off x="0" y="6611790"/>
            <a:ext cx="6000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ibre Franklin"/>
              <a:buNone/>
            </a:pPr>
            <a:r>
              <a:rPr i="1" lang="en-US" sz="1000" u="none" cap="none" strike="noStrik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ARC CENTRE OF EXCELLENCE FOR ALL SKY ASTROPHYSICS IN 3D</a:t>
            </a:r>
            <a:endParaRPr i="1" sz="1000" u="none" cap="none" strike="noStrike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White BG Orange">
  <p:cSld name="White BG Orang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78" y="1"/>
            <a:ext cx="12183230" cy="84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Franklin Black"/>
              <a:buNone/>
              <a:defRPr cap="none">
                <a:solidFill>
                  <a:schemeClr val="accent3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36325" y="1921975"/>
            <a:ext cx="5871000" cy="4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ibre Franklin"/>
              <a:buChar char="•"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0" y="6611790"/>
            <a:ext cx="6000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ibre Franklin"/>
              <a:buNone/>
            </a:pPr>
            <a:r>
              <a:rPr i="1" lang="en-US" sz="1000" u="none" cap="none" strike="noStrike">
                <a:solidFill>
                  <a:schemeClr val="dk2"/>
                </a:solidFill>
                <a:latin typeface="Oxygen"/>
                <a:ea typeface="Oxygen"/>
                <a:cs typeface="Oxygen"/>
                <a:sym typeface="Oxygen"/>
              </a:rPr>
              <a:t>ARC CENTRE OF EXCELLENCE FOR ALL SKY ASTROPHYSICS IN 3D</a:t>
            </a:r>
            <a:endParaRPr i="1" sz="1000" u="none" cap="none" strike="noStrike">
              <a:solidFill>
                <a:schemeClr val="dk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24" name="Google Shape;24;p4"/>
          <p:cNvSpPr txBox="1"/>
          <p:nvPr/>
        </p:nvSpPr>
        <p:spPr>
          <a:xfrm>
            <a:off x="5633400" y="6588750"/>
            <a:ext cx="6558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ibre Franklin Black"/>
              <a:buNone/>
            </a:pPr>
            <a:r>
              <a:rPr i="1" lang="en-US" sz="1300">
                <a:solidFill>
                  <a:schemeClr val="dk2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PRESENTER NAME - TALK TITLE  |  </a:t>
            </a:r>
            <a:fld id="{00000000-1234-1234-1234-123412341234}" type="slidenum">
              <a:rPr b="0" i="1" lang="en-US" sz="1300" u="none" cap="none" strike="noStrike">
                <a:solidFill>
                  <a:schemeClr val="dk2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‹#›</a:t>
            </a:fld>
            <a:endParaRPr b="0" i="1" sz="1300" u="none" cap="none" strike="noStrike">
              <a:solidFill>
                <a:schemeClr val="dk2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25" name="Google Shape;25;p4"/>
          <p:cNvSpPr txBox="1"/>
          <p:nvPr>
            <p:ph idx="2" type="body"/>
          </p:nvPr>
        </p:nvSpPr>
        <p:spPr>
          <a:xfrm>
            <a:off x="6207325" y="1921975"/>
            <a:ext cx="5664600" cy="4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Libre Franklin"/>
              <a:buChar char="•"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 sz="1800"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Libre Franklin"/>
              <a:buChar char="•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6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Dark BG Orange">
  <p:cSld name="Dark BG Orange">
    <p:bg>
      <p:bgPr>
        <a:solidFill>
          <a:schemeClr val="dk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90" y="1"/>
            <a:ext cx="12183230" cy="84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Franklin Black"/>
              <a:buNone/>
              <a:defRPr cap="none">
                <a:solidFill>
                  <a:schemeClr val="accent3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36325" y="1921975"/>
            <a:ext cx="5871000" cy="4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0" name="Google Shape;30;p5"/>
          <p:cNvSpPr txBox="1"/>
          <p:nvPr/>
        </p:nvSpPr>
        <p:spPr>
          <a:xfrm>
            <a:off x="0" y="6611790"/>
            <a:ext cx="6000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ibre Franklin"/>
              <a:buNone/>
            </a:pPr>
            <a:r>
              <a:rPr i="1" lang="en-US" sz="10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ARC CENTRE OF EXCELLENCE FOR ALL SKY ASTROPHYSICS IN 3D</a:t>
            </a:r>
            <a:endParaRPr i="1" sz="1000" u="none" cap="none" strike="noStrike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1" name="Google Shape;31;p5"/>
          <p:cNvSpPr txBox="1"/>
          <p:nvPr/>
        </p:nvSpPr>
        <p:spPr>
          <a:xfrm>
            <a:off x="5633400" y="6588750"/>
            <a:ext cx="6558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ibre Franklin Black"/>
              <a:buNone/>
            </a:pPr>
            <a:r>
              <a:rPr i="1" lang="en-US" sz="13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Christopher Jordan </a:t>
            </a:r>
            <a:r>
              <a:rPr i="1" lang="en-US" sz="13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- Ionospheric analyses with MWA EoR  |  </a:t>
            </a:r>
            <a:fld id="{00000000-1234-1234-1234-123412341234}" type="slidenum">
              <a:rPr b="0" i="1" lang="en-US" sz="13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‹#›</a:t>
            </a:fld>
            <a:endParaRPr b="0" i="1" sz="13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207325" y="1921975"/>
            <a:ext cx="5664600" cy="4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G Image Orange Content">
  <p:cSld name="BG Image Orange Conten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400"/>
              <a:buFont typeface="Libre Franklin Black"/>
              <a:buNone/>
              <a:defRPr cap="none">
                <a:solidFill>
                  <a:schemeClr val="accent3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336325" y="1921975"/>
            <a:ext cx="5871000" cy="4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36" name="Google Shape;36;p6"/>
          <p:cNvSpPr txBox="1"/>
          <p:nvPr/>
        </p:nvSpPr>
        <p:spPr>
          <a:xfrm>
            <a:off x="0" y="6611790"/>
            <a:ext cx="6000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ibre Franklin"/>
              <a:buNone/>
            </a:pPr>
            <a:r>
              <a:rPr i="1" lang="en-US" sz="1000" u="none" cap="none" strike="noStrike">
                <a:solidFill>
                  <a:schemeClr val="lt1"/>
                </a:solidFill>
                <a:latin typeface="Oxygen"/>
                <a:ea typeface="Oxygen"/>
                <a:cs typeface="Oxygen"/>
                <a:sym typeface="Oxygen"/>
              </a:rPr>
              <a:t>ARC CENTRE OF EXCELLENCE FOR ALL SKY ASTROPHYSICS IN 3D</a:t>
            </a:r>
            <a:endParaRPr i="1" sz="1000" u="none" cap="none" strike="noStrike">
              <a:solidFill>
                <a:schemeClr val="lt1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  <p:sp>
        <p:nvSpPr>
          <p:cNvPr id="37" name="Google Shape;37;p6"/>
          <p:cNvSpPr txBox="1"/>
          <p:nvPr/>
        </p:nvSpPr>
        <p:spPr>
          <a:xfrm>
            <a:off x="5633400" y="6588750"/>
            <a:ext cx="65586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Libre Franklin Black"/>
              <a:buNone/>
            </a:pPr>
            <a:r>
              <a:rPr i="1" lang="en-US" sz="1300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PRESENTER NAME - TALK TITLE  |  </a:t>
            </a:r>
            <a:fld id="{00000000-1234-1234-1234-123412341234}" type="slidenum">
              <a:rPr b="0" i="1" lang="en-US" sz="1300" u="none" cap="none" strike="noStrike">
                <a:solidFill>
                  <a:schemeClr val="lt1"/>
                </a:solidFill>
                <a:latin typeface="Libre Franklin Black"/>
                <a:ea typeface="Libre Franklin Black"/>
                <a:cs typeface="Libre Franklin Black"/>
                <a:sym typeface="Libre Franklin Black"/>
              </a:rPr>
              <a:t>‹#›</a:t>
            </a:fld>
            <a:endParaRPr b="0" i="1" sz="1300" u="none" cap="none" strike="noStrike">
              <a:solidFill>
                <a:schemeClr val="lt1"/>
              </a:solidFill>
              <a:latin typeface="Libre Franklin Black"/>
              <a:ea typeface="Libre Franklin Black"/>
              <a:cs typeface="Libre Franklin Black"/>
              <a:sym typeface="Libre Franklin Black"/>
            </a:endParaRPr>
          </a:p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207325" y="1921975"/>
            <a:ext cx="5664600" cy="46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Char char="•"/>
              <a:defRPr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86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nk Section Title Slide">
  <p:cSld name="Pink Section 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ctrTitle"/>
          </p:nvPr>
        </p:nvSpPr>
        <p:spPr>
          <a:xfrm>
            <a:off x="609600" y="895564"/>
            <a:ext cx="5486400" cy="440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"/>
              <a:buNone/>
              <a:defRPr sz="40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609600" y="5296275"/>
            <a:ext cx="5200500" cy="4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Libre Franklin"/>
              <a:buNone/>
              <a:defRPr b="1" i="1" sz="1100" cap="none">
                <a:solidFill>
                  <a:schemeClr val="accent5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42" name="Google Shape;42;p7"/>
          <p:cNvSpPr/>
          <p:nvPr/>
        </p:nvSpPr>
        <p:spPr>
          <a:xfrm>
            <a:off x="7459578" y="5429250"/>
            <a:ext cx="3429000" cy="62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7"/>
          <p:cNvSpPr txBox="1"/>
          <p:nvPr/>
        </p:nvSpPr>
        <p:spPr>
          <a:xfrm>
            <a:off x="0" y="6611790"/>
            <a:ext cx="6000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000"/>
              <a:buFont typeface="Libre Franklin"/>
              <a:buNone/>
            </a:pPr>
            <a:r>
              <a:rPr i="1" lang="en-US" sz="1000" u="none" cap="none" strike="noStrike">
                <a:solidFill>
                  <a:schemeClr val="lt2"/>
                </a:solidFill>
                <a:latin typeface="Oxygen"/>
                <a:ea typeface="Oxygen"/>
                <a:cs typeface="Oxygen"/>
                <a:sym typeface="Oxygen"/>
              </a:rPr>
              <a:t>ARC CENTRE OF EXCELLENCE FOR ALL SKY ASTROPHYSICS IN 3D</a:t>
            </a:r>
            <a:endParaRPr i="1" sz="1000" u="none" cap="none" strike="noStrike">
              <a:solidFill>
                <a:schemeClr val="lt2"/>
              </a:solidFill>
              <a:latin typeface="Oxygen"/>
              <a:ea typeface="Oxygen"/>
              <a:cs typeface="Oxygen"/>
              <a:sym typeface="Oxygen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Libre Franklin"/>
              <a:buNone/>
              <a:defRPr i="0" sz="4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Char char="•"/>
              <a:defRPr i="0" sz="2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ibre Franklin"/>
              <a:buChar char="•"/>
              <a:defRPr i="0" sz="24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ibre Franklin"/>
              <a:buChar char="•"/>
              <a:defRPr i="0" sz="20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•"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•"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•"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•"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•"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bre Franklin"/>
              <a:buChar char="•"/>
              <a:defRPr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9889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9889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9889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9889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9889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9889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9889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9889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9889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drive.google.com/file/d/0B6PZ9mZrsCjUaGd0c0J6R01XTk0/view" TargetMode="External"/><Relationship Id="rId4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://drive.google.com/file/d/1g1FY5W6OHC48CwLF-w-U2Wbq8QUDWM96/view" TargetMode="External"/><Relationship Id="rId4" Type="http://schemas.openxmlformats.org/officeDocument/2006/relationships/image" Target="../media/image21.jpg"/><Relationship Id="rId5" Type="http://schemas.openxmlformats.org/officeDocument/2006/relationships/hyperlink" Target="http://drive.google.com/file/d/12r-P55FWgTZir1ZC2T6fV1fANFcSbhi_/view" TargetMode="External"/><Relationship Id="rId6" Type="http://schemas.openxmlformats.org/officeDocument/2006/relationships/image" Target="../media/image1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github.com/MWATelescope/mwa_qa" TargetMode="External"/><Relationship Id="rId4" Type="http://schemas.openxmlformats.org/officeDocument/2006/relationships/hyperlink" Target="http://drive.google.com/file/d/1zT71lxw6OfuNpuBOkxbJCmRcrV8a1hwT/view" TargetMode="External"/><Relationship Id="rId5" Type="http://schemas.openxmlformats.org/officeDocument/2006/relationships/image" Target="../media/image23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Relationship Id="rId4" Type="http://schemas.openxmlformats.org/officeDocument/2006/relationships/image" Target="../media/image30.jpg"/><Relationship Id="rId5" Type="http://schemas.openxmlformats.org/officeDocument/2006/relationships/image" Target="../media/image29.jpg"/><Relationship Id="rId6" Type="http://schemas.openxmlformats.org/officeDocument/2006/relationships/image" Target="../media/image31.jpg"/><Relationship Id="rId7" Type="http://schemas.openxmlformats.org/officeDocument/2006/relationships/image" Target="../media/image2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drive.google.com/file/d/1miMHe16TLq_8BtCXnTD_fXZ8ZbbU0Qij/view" TargetMode="External"/><Relationship Id="rId4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jpg"/><Relationship Id="rId4" Type="http://schemas.openxmlformats.org/officeDocument/2006/relationships/image" Target="../media/image9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2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8"/>
          <p:cNvSpPr txBox="1"/>
          <p:nvPr>
            <p:ph type="ctrTitle"/>
          </p:nvPr>
        </p:nvSpPr>
        <p:spPr>
          <a:xfrm>
            <a:off x="609600" y="3428994"/>
            <a:ext cx="5486400" cy="18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Libre Franklin Black"/>
              <a:buNone/>
            </a:pPr>
            <a:r>
              <a:rPr lang="en-US"/>
              <a:t>Ionospheric analyses with MWA EoR</a:t>
            </a:r>
            <a:endParaRPr i="0"/>
          </a:p>
        </p:txBody>
      </p:sp>
      <p:sp>
        <p:nvSpPr>
          <p:cNvPr id="49" name="Google Shape;49;p8"/>
          <p:cNvSpPr txBox="1"/>
          <p:nvPr>
            <p:ph idx="1" type="subTitle"/>
          </p:nvPr>
        </p:nvSpPr>
        <p:spPr>
          <a:xfrm>
            <a:off x="609600" y="5296275"/>
            <a:ext cx="5200500" cy="462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i="0" lang="en-US" sz="2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Christopher Jordan </a:t>
            </a:r>
            <a:r>
              <a:rPr b="0" i="0" lang="en-US" sz="2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on behalf of the </a:t>
            </a:r>
            <a:r>
              <a:rPr i="0" lang="en-US" sz="2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MWA EoR team</a:t>
            </a:r>
            <a:r>
              <a:rPr b="0" i="0" lang="en-US" sz="2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i="0" lang="en-US" sz="2400">
                <a:solidFill>
                  <a:schemeClr val="accent3"/>
                </a:solidFill>
                <a:latin typeface="Lato"/>
                <a:ea typeface="Lato"/>
                <a:cs typeface="Lato"/>
                <a:sym typeface="Lato"/>
              </a:rPr>
              <a:t>John Morgan</a:t>
            </a:r>
            <a:endParaRPr>
              <a:solidFill>
                <a:schemeClr val="accent3"/>
              </a:solidFill>
            </a:endParaRPr>
          </a:p>
        </p:txBody>
      </p:sp>
      <p:pic>
        <p:nvPicPr>
          <p:cNvPr id="50" name="Google Shape;50;p8" title="type4_fas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14325" y="455651"/>
            <a:ext cx="3991050" cy="299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7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MWA EoR processing in a nutshell</a:t>
            </a:r>
            <a:endParaRPr/>
          </a:p>
        </p:txBody>
      </p:sp>
      <p:pic>
        <p:nvPicPr>
          <p:cNvPr descr="2016-06-12-220134_1920x1080_scrot.png"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01" y="1921973"/>
            <a:ext cx="3616550" cy="3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/>
        </p:nvSpPr>
        <p:spPr>
          <a:xfrm>
            <a:off x="1751875" y="5802350"/>
            <a:ext cx="2289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Loi+ 2015</a:t>
            </a:r>
            <a:endParaRPr sz="2400">
              <a:solidFill>
                <a:schemeClr val="accent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descr="obsid_showcase.png" id="123" name="Google Shape;123;p17"/>
          <p:cNvPicPr preferRelativeResize="0"/>
          <p:nvPr/>
        </p:nvPicPr>
        <p:blipFill rotWithShape="1">
          <a:blip r:embed="rId4">
            <a:alphaModFix/>
          </a:blip>
          <a:srcRect b="3253" l="51839" r="0" t="53773"/>
          <a:stretch/>
        </p:blipFill>
        <p:spPr>
          <a:xfrm>
            <a:off x="6061050" y="1987075"/>
            <a:ext cx="4828426" cy="3769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7"/>
          <p:cNvCxnSpPr/>
          <p:nvPr/>
        </p:nvCxnSpPr>
        <p:spPr>
          <a:xfrm flipH="1" rot="10800000">
            <a:off x="4964500" y="3769550"/>
            <a:ext cx="837000" cy="6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17"/>
          <p:cNvSpPr txBox="1"/>
          <p:nvPr/>
        </p:nvSpPr>
        <p:spPr>
          <a:xfrm>
            <a:off x="1921200" y="2551500"/>
            <a:ext cx="8349600" cy="2251500"/>
          </a:xfrm>
          <a:prstGeom prst="rect">
            <a:avLst/>
          </a:prstGeom>
          <a:solidFill>
            <a:srgbClr val="EEECE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I’m surprised. It’s really simple to use. It’s working on my laptop without any error. </a:t>
            </a:r>
            <a:endParaRPr b="1" sz="32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-- Shintaro Yoshiura</a:t>
            </a:r>
            <a:endParaRPr b="1" sz="32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5828671" y="5898900"/>
            <a:ext cx="5293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https://gitlab.com/chjordan/cthulhu</a:t>
            </a:r>
            <a:endParaRPr sz="2300">
              <a:solidFill>
                <a:schemeClr val="accent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MWA EoR processing in a nutshell</a:t>
            </a:r>
            <a:endParaRPr/>
          </a:p>
        </p:txBody>
      </p:sp>
      <p:pic>
        <p:nvPicPr>
          <p:cNvPr descr="2016-06-12-220134_1920x1080_scrot.png" id="132" name="Google Shape;13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01" y="1921973"/>
            <a:ext cx="3616550" cy="3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/>
        </p:nvSpPr>
        <p:spPr>
          <a:xfrm>
            <a:off x="1751875" y="5802350"/>
            <a:ext cx="2289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Loi+ 2015</a:t>
            </a:r>
            <a:endParaRPr sz="2400">
              <a:solidFill>
                <a:schemeClr val="accent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descr="obsid_showcase.png" id="134" name="Google Shape;134;p18"/>
          <p:cNvPicPr preferRelativeResize="0"/>
          <p:nvPr/>
        </p:nvPicPr>
        <p:blipFill rotWithShape="1">
          <a:blip r:embed="rId4">
            <a:alphaModFix/>
          </a:blip>
          <a:srcRect b="3253" l="51839" r="0" t="53773"/>
          <a:stretch/>
        </p:blipFill>
        <p:spPr>
          <a:xfrm>
            <a:off x="6061050" y="1987075"/>
            <a:ext cx="4828426" cy="3769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5" name="Google Shape;135;p18"/>
          <p:cNvCxnSpPr/>
          <p:nvPr/>
        </p:nvCxnSpPr>
        <p:spPr>
          <a:xfrm flipH="1" rot="10800000">
            <a:off x="4964500" y="3769550"/>
            <a:ext cx="837000" cy="6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36" name="Google Shape;136;p18"/>
          <p:cNvSpPr txBox="1"/>
          <p:nvPr/>
        </p:nvSpPr>
        <p:spPr>
          <a:xfrm>
            <a:off x="1921200" y="2551500"/>
            <a:ext cx="8349600" cy="2251500"/>
          </a:xfrm>
          <a:prstGeom prst="rect">
            <a:avLst/>
          </a:prstGeom>
          <a:solidFill>
            <a:srgbClr val="EEECE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927x</a:t>
            </a:r>
            <a:endParaRPr sz="4800">
              <a:solidFill>
                <a:schemeClr val="dk2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7" name="Google Shape;137;p18"/>
          <p:cNvSpPr txBox="1"/>
          <p:nvPr/>
        </p:nvSpPr>
        <p:spPr>
          <a:xfrm>
            <a:off x="5828671" y="5898900"/>
            <a:ext cx="5293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https://gitlab.com/chjordan/cthulhu</a:t>
            </a:r>
            <a:endParaRPr sz="2300">
              <a:solidFill>
                <a:schemeClr val="accent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336325" y="786775"/>
            <a:ext cx="11535600" cy="24084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Characterisation of the ionosphere above the Murchison Radio Observatory using the Murchison Widefield Array</a:t>
            </a:r>
            <a:endParaRPr/>
          </a:p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336325" y="3195175"/>
            <a:ext cx="11535600" cy="3416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/>
              <a:t>Jordan+ 2017</a:t>
            </a:r>
            <a:endParaRPr sz="3400"/>
          </a:p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400"/>
              <a:t>https://arxiv.org/abs/1707.04978</a:t>
            </a:r>
            <a:endParaRPr sz="3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results from Jordan+ 2017</a:t>
            </a:r>
            <a:endParaRPr/>
          </a:p>
        </p:txBody>
      </p:sp>
      <p:sp>
        <p:nvSpPr>
          <p:cNvPr id="149" name="Google Shape;149;p20"/>
          <p:cNvSpPr txBox="1"/>
          <p:nvPr>
            <p:ph idx="1" type="body"/>
          </p:nvPr>
        </p:nvSpPr>
        <p:spPr>
          <a:xfrm>
            <a:off x="336325" y="1921975"/>
            <a:ext cx="5871000" cy="468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7350" lvl="0" marL="457200" rtl="0" algn="l">
              <a:spcBef>
                <a:spcPts val="100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Four ionospheric “types” identified: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“Quiet”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“Large-scale”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“Anisotropic”</a:t>
            </a:r>
            <a:endParaRPr sz="2500"/>
          </a:p>
          <a:p>
            <a:pPr indent="-387350" lvl="1" marL="914400" rtl="0" algn="l">
              <a:spcBef>
                <a:spcPts val="0"/>
              </a:spcBef>
              <a:spcAft>
                <a:spcPts val="0"/>
              </a:spcAft>
              <a:buSzPts val="2500"/>
              <a:buChar char="•"/>
            </a:pPr>
            <a:r>
              <a:rPr lang="en-US" sz="2500"/>
              <a:t>“Stormy”</a:t>
            </a:r>
            <a:endParaRPr sz="25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  <a:p>
            <a:pPr indent="-387350" lvl="0" marL="4572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500"/>
              <a:buFont typeface="Merriweather Sans"/>
              <a:buChar char="•"/>
            </a:pPr>
            <a:r>
              <a:rPr lang="en-US" sz="2500">
                <a:latin typeface="Merriweather Sans"/>
                <a:ea typeface="Merriweather Sans"/>
                <a:cs typeface="Merriweather Sans"/>
                <a:sym typeface="Merriweather Sans"/>
              </a:rPr>
              <a:t>74%, 15%, 2.3%, 8.4%</a:t>
            </a:r>
            <a:endParaRPr sz="2500"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t/>
            </a:r>
            <a:endParaRPr sz="25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descr="obsid_showcase.png" id="150" name="Google Shape;150;p20"/>
          <p:cNvPicPr preferRelativeResize="0"/>
          <p:nvPr/>
        </p:nvPicPr>
        <p:blipFill rotWithShape="1">
          <a:blip r:embed="rId3">
            <a:alphaModFix/>
          </a:blip>
          <a:srcRect b="3250" l="4580" r="0" t="0"/>
          <a:stretch/>
        </p:blipFill>
        <p:spPr>
          <a:xfrm>
            <a:off x="6207327" y="1921975"/>
            <a:ext cx="5286222" cy="46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1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results from Jordan+ 2017</a:t>
            </a:r>
            <a:endParaRPr/>
          </a:p>
        </p:txBody>
      </p:sp>
      <p:sp>
        <p:nvSpPr>
          <p:cNvPr id="156" name="Google Shape;156;p21"/>
          <p:cNvSpPr txBox="1"/>
          <p:nvPr>
            <p:ph idx="1" type="body"/>
          </p:nvPr>
        </p:nvSpPr>
        <p:spPr>
          <a:xfrm>
            <a:off x="3143850" y="5981175"/>
            <a:ext cx="5904300" cy="589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500">
                <a:latin typeface="Merriweather Sans"/>
                <a:ea typeface="Merriweather Sans"/>
                <a:cs typeface="Merriweather Sans"/>
                <a:sym typeface="Merriweather Sans"/>
              </a:rPr>
              <a:t>74%, 15%, 2.3%, 8.4%</a:t>
            </a:r>
            <a:endParaRPr sz="2500"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descr="metric_scatter.png" id="157" name="Google Shape;15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5027" y="1702301"/>
            <a:ext cx="6846180" cy="427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results from Jordan+ 2017</a:t>
            </a:r>
            <a:endParaRPr/>
          </a:p>
        </p:txBody>
      </p:sp>
      <p:pic>
        <p:nvPicPr>
          <p:cNvPr descr="metric_sorted.png" id="163" name="Google Shape;16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5313" y="1739202"/>
            <a:ext cx="6401376" cy="48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3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Key results from Jordan+ 2017</a:t>
            </a:r>
            <a:endParaRPr/>
          </a:p>
        </p:txBody>
      </p:sp>
      <p:pic>
        <p:nvPicPr>
          <p:cNvPr descr="metric_variation_w_time.png" id="169" name="Google Shape;16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1737" y="1742175"/>
            <a:ext cx="6508524" cy="488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 title="fighter_jet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725" y="938625"/>
            <a:ext cx="6331625" cy="47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1882188" y="5884650"/>
            <a:ext cx="29847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“The fighter jet”</a:t>
            </a:r>
            <a:endParaRPr sz="2000">
              <a:solidFill>
                <a:schemeClr val="accent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7357863" y="5884650"/>
            <a:ext cx="2984700" cy="3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“The jilted lover”</a:t>
            </a:r>
            <a:endParaRPr sz="2000">
              <a:solidFill>
                <a:schemeClr val="accent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id="177" name="Google Shape;177;p24" title="2014-11-11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84400" y="938626"/>
            <a:ext cx="6331625" cy="4748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5"/>
          <p:cNvSpPr txBox="1"/>
          <p:nvPr>
            <p:ph type="title"/>
          </p:nvPr>
        </p:nvSpPr>
        <p:spPr>
          <a:xfrm>
            <a:off x="336325" y="8629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Trott+ 2018: “</a:t>
            </a:r>
            <a:r>
              <a:rPr b="1" lang="en-US" sz="4100">
                <a:latin typeface="Libre Franklin"/>
                <a:ea typeface="Libre Franklin"/>
                <a:cs typeface="Libre Franklin"/>
                <a:sym typeface="Libre Franklin"/>
              </a:rPr>
              <a:t>Impact of ionospheric activity on EoR Power Spectrum with the MWA”</a:t>
            </a:r>
            <a:endParaRPr sz="4100"/>
          </a:p>
        </p:txBody>
      </p:sp>
      <p:pic>
        <p:nvPicPr>
          <p:cNvPr id="183" name="Google Shape;18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9750" y="1994051"/>
            <a:ext cx="7112500" cy="4619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17275" y="1896450"/>
            <a:ext cx="6373699" cy="472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6"/>
          <p:cNvSpPr txBox="1"/>
          <p:nvPr>
            <p:ph type="title"/>
          </p:nvPr>
        </p:nvSpPr>
        <p:spPr>
          <a:xfrm>
            <a:off x="336325" y="8629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/>
              <a:t>Trott+ 2018: “</a:t>
            </a:r>
            <a:r>
              <a:rPr b="1" lang="en-US" sz="4100">
                <a:latin typeface="Libre Franklin"/>
                <a:ea typeface="Libre Franklin"/>
                <a:cs typeface="Libre Franklin"/>
                <a:sym typeface="Libre Franklin"/>
              </a:rPr>
              <a:t>Impact of ionospheric activity on EoR Power Spectrum with the MWA”</a:t>
            </a:r>
            <a:endParaRPr sz="41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ionosphere</a:t>
            </a:r>
            <a:endParaRPr/>
          </a:p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36325" y="1921975"/>
            <a:ext cx="5871000" cy="468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Unpredictable refractive layer of atmosphere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lambda</a:t>
            </a:r>
            <a:r>
              <a:rPr baseline="30000" lang="en-US" sz="2400"/>
              <a:t>2</a:t>
            </a:r>
            <a:r>
              <a:rPr lang="en-US" sz="2400"/>
              <a:t> dependence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Bigger effects at lower frequencies!</a:t>
            </a:r>
            <a:endParaRPr sz="2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Must be considered for all sciences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/>
              <a:t>Avoidance or mitigation</a:t>
            </a:r>
            <a:endParaRPr sz="2400"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7239" y="786775"/>
            <a:ext cx="5504686" cy="55219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/>
          <p:nvPr/>
        </p:nvSpPr>
        <p:spPr>
          <a:xfrm>
            <a:off x="6944275" y="6308675"/>
            <a:ext cx="4350600" cy="23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6BB1C"/>
                </a:solidFill>
              </a:rPr>
              <a:t>https://i.pinimg.com/736x/b5/41/18/b54118c04c551e9c8818bb2df0ba6bb4.jpg</a:t>
            </a:r>
            <a:endParaRPr sz="800">
              <a:solidFill>
                <a:srgbClr val="F6BB1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7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On-going analyses</a:t>
            </a:r>
            <a:endParaRPr/>
          </a:p>
        </p:txBody>
      </p:sp>
      <p:sp>
        <p:nvSpPr>
          <p:cNvPr id="195" name="Google Shape;195;p27"/>
          <p:cNvSpPr txBox="1"/>
          <p:nvPr>
            <p:ph idx="1" type="body"/>
          </p:nvPr>
        </p:nvSpPr>
        <p:spPr>
          <a:xfrm>
            <a:off x="336325" y="1921975"/>
            <a:ext cx="2519700" cy="468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Char char="•"/>
            </a:pPr>
            <a:r>
              <a:rPr lang="en-US" sz="2700">
                <a:solidFill>
                  <a:schemeClr val="accent3"/>
                </a:solidFill>
              </a:rPr>
              <a:t>10,526 obs.</a:t>
            </a:r>
            <a:endParaRPr sz="2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3"/>
              </a:solidFill>
            </a:endParaRPr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Char char="•"/>
            </a:pPr>
            <a:r>
              <a:rPr lang="en-US" sz="2700">
                <a:solidFill>
                  <a:schemeClr val="accent3"/>
                </a:solidFill>
              </a:rPr>
              <a:t>PCA statistics</a:t>
            </a:r>
            <a:endParaRPr sz="2700">
              <a:solidFill>
                <a:schemeClr val="accent3"/>
              </a:solidFill>
            </a:endParaRPr>
          </a:p>
        </p:txBody>
      </p:sp>
      <p:pic>
        <p:nvPicPr>
          <p:cNvPr id="196" name="Google Shape;19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6173" y="1921977"/>
            <a:ext cx="9015751" cy="451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On-going analyses</a:t>
            </a:r>
            <a:endParaRPr/>
          </a:p>
        </p:txBody>
      </p:sp>
      <p:sp>
        <p:nvSpPr>
          <p:cNvPr id="202" name="Google Shape;202;p28"/>
          <p:cNvSpPr txBox="1"/>
          <p:nvPr>
            <p:ph idx="1" type="body"/>
          </p:nvPr>
        </p:nvSpPr>
        <p:spPr>
          <a:xfrm>
            <a:off x="336325" y="1921975"/>
            <a:ext cx="2519700" cy="468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Char char="•"/>
            </a:pPr>
            <a:r>
              <a:rPr lang="en-US" sz="2700">
                <a:solidFill>
                  <a:schemeClr val="accent3"/>
                </a:solidFill>
              </a:rPr>
              <a:t>10,526 obs.</a:t>
            </a:r>
            <a:endParaRPr sz="2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3"/>
              </a:solidFill>
            </a:endParaRPr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Char char="•"/>
            </a:pPr>
            <a:r>
              <a:rPr lang="en-US" sz="2700">
                <a:solidFill>
                  <a:schemeClr val="accent3"/>
                </a:solidFill>
              </a:rPr>
              <a:t>Refractive shift statistics</a:t>
            </a:r>
            <a:endParaRPr sz="2700">
              <a:solidFill>
                <a:schemeClr val="accent3"/>
              </a:solidFill>
            </a:endParaRPr>
          </a:p>
        </p:txBody>
      </p:sp>
      <p:pic>
        <p:nvPicPr>
          <p:cNvPr id="203" name="Google Shape;20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425" y="2074375"/>
            <a:ext cx="9031174" cy="4492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9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On-going analyses</a:t>
            </a:r>
            <a:endParaRPr/>
          </a:p>
        </p:txBody>
      </p:sp>
      <p:sp>
        <p:nvSpPr>
          <p:cNvPr id="209" name="Google Shape;209;p29"/>
          <p:cNvSpPr txBox="1"/>
          <p:nvPr>
            <p:ph idx="1" type="body"/>
          </p:nvPr>
        </p:nvSpPr>
        <p:spPr>
          <a:xfrm>
            <a:off x="336325" y="1921975"/>
            <a:ext cx="2519700" cy="468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Char char="•"/>
            </a:pPr>
            <a:r>
              <a:rPr lang="en-US" sz="2700">
                <a:solidFill>
                  <a:schemeClr val="accent3"/>
                </a:solidFill>
              </a:rPr>
              <a:t>10,526 obs.</a:t>
            </a:r>
            <a:endParaRPr sz="2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3"/>
              </a:solidFill>
            </a:endParaRPr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Char char="•"/>
            </a:pPr>
            <a:r>
              <a:rPr lang="en-US" sz="2700">
                <a:solidFill>
                  <a:schemeClr val="accent3"/>
                </a:solidFill>
              </a:rPr>
              <a:t>Overall QA statistics</a:t>
            </a:r>
            <a:endParaRPr sz="2700"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accent3"/>
              </a:solidFill>
            </a:endParaRPr>
          </a:p>
          <a:p>
            <a:pPr indent="-400050" lvl="0" marL="457200" rtl="0" algn="l">
              <a:spcBef>
                <a:spcPts val="1000"/>
              </a:spcBef>
              <a:spcAft>
                <a:spcPts val="0"/>
              </a:spcAft>
              <a:buClr>
                <a:schemeClr val="accent3"/>
              </a:buClr>
              <a:buSzPts val="2700"/>
              <a:buChar char="•"/>
            </a:pPr>
            <a:r>
              <a:rPr lang="en-US" sz="2700">
                <a:solidFill>
                  <a:schemeClr val="accent3"/>
                </a:solidFill>
              </a:rPr>
              <a:t>Derived from refractive shift and PCA</a:t>
            </a:r>
            <a:endParaRPr sz="2700">
              <a:solidFill>
                <a:schemeClr val="accent3"/>
              </a:solidFill>
            </a:endParaRPr>
          </a:p>
        </p:txBody>
      </p:sp>
      <p:pic>
        <p:nvPicPr>
          <p:cNvPr id="210" name="Google Shape;21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08425" y="2074375"/>
            <a:ext cx="9031174" cy="4507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On-going analyses</a:t>
            </a:r>
            <a:endParaRPr/>
          </a:p>
        </p:txBody>
      </p:sp>
      <p:pic>
        <p:nvPicPr>
          <p:cNvPr id="216" name="Google Shape;216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887" y="1771650"/>
            <a:ext cx="9266476" cy="4840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1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On-going analyses</a:t>
            </a:r>
            <a:endParaRPr/>
          </a:p>
        </p:txBody>
      </p:sp>
      <p:pic>
        <p:nvPicPr>
          <p:cNvPr id="222" name="Google Shape;2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70887" y="1771650"/>
            <a:ext cx="9266476" cy="4840226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31"/>
          <p:cNvSpPr txBox="1"/>
          <p:nvPr/>
        </p:nvSpPr>
        <p:spPr>
          <a:xfrm>
            <a:off x="1921200" y="2551500"/>
            <a:ext cx="8349600" cy="2251500"/>
          </a:xfrm>
          <a:prstGeom prst="rect">
            <a:avLst/>
          </a:prstGeom>
          <a:solidFill>
            <a:srgbClr val="EEECE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On the horizon:</a:t>
            </a:r>
            <a:endParaRPr b="1" sz="2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“A census of ionospheric activity</a:t>
            </a:r>
            <a:br>
              <a:rPr b="1" lang="en-US" sz="2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</a:br>
            <a:r>
              <a:rPr b="1" lang="en-US" sz="2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with MWA EoR”</a:t>
            </a:r>
            <a:endParaRPr b="1" sz="2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2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future...</a:t>
            </a:r>
            <a:endParaRPr/>
          </a:p>
        </p:txBody>
      </p:sp>
      <p:sp>
        <p:nvSpPr>
          <p:cNvPr id="229" name="Google Shape;229;p32"/>
          <p:cNvSpPr txBox="1"/>
          <p:nvPr>
            <p:ph idx="1" type="body"/>
          </p:nvPr>
        </p:nvSpPr>
        <p:spPr>
          <a:xfrm>
            <a:off x="336325" y="1921975"/>
            <a:ext cx="5871000" cy="4689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Add extra “dimensions” to the quality-assurance (QA) database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Cotter occupancy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Ambient temperature</a:t>
            </a:r>
            <a:endParaRPr sz="2300"/>
          </a:p>
          <a:p>
            <a:pPr indent="-374650" lvl="1" marL="914400" rtl="0" algn="l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etc.</a:t>
            </a:r>
            <a:endParaRPr sz="23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•"/>
            </a:pPr>
            <a:r>
              <a:rPr lang="en-US" u="sng">
                <a:solidFill>
                  <a:schemeClr val="accent3"/>
                </a:solidFill>
                <a:hlinkClick r:id="rId3"/>
              </a:rPr>
              <a:t>https://github.com/MWATelescope/mwa_qa</a:t>
            </a:r>
            <a:endParaRPr>
              <a:solidFill>
                <a:schemeClr val="accent3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Identify a new “platinum set”</a:t>
            </a:r>
            <a:endParaRPr sz="23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1000"/>
              </a:spcBef>
              <a:spcAft>
                <a:spcPts val="0"/>
              </a:spcAft>
              <a:buSzPts val="2300"/>
              <a:buChar char="•"/>
            </a:pPr>
            <a:r>
              <a:rPr lang="en-US" sz="2300"/>
              <a:t>RTS many new observations!</a:t>
            </a:r>
            <a:endParaRPr sz="2300"/>
          </a:p>
        </p:txBody>
      </p:sp>
      <p:pic>
        <p:nvPicPr>
          <p:cNvPr id="230" name="Google Shape;230;p32" title="2015-01-10_extended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48418" y="1921975"/>
            <a:ext cx="6253182" cy="468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15750" y="4684133"/>
            <a:ext cx="5664601" cy="3182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1674" y="2598975"/>
            <a:ext cx="7607199" cy="4279049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3"/>
          <p:cNvSpPr txBox="1"/>
          <p:nvPr>
            <p:ph type="title"/>
          </p:nvPr>
        </p:nvSpPr>
        <p:spPr>
          <a:xfrm>
            <a:off x="-578075" y="634375"/>
            <a:ext cx="100560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4000">
                <a:latin typeface="Libre Franklin"/>
                <a:ea typeface="Libre Franklin"/>
                <a:cs typeface="Libre Franklin"/>
                <a:sym typeface="Libre Franklin"/>
              </a:rPr>
              <a:t>ありがとうございます</a:t>
            </a:r>
            <a:endParaRPr sz="40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8" name="Google Shape;238;p33"/>
          <p:cNvPicPr preferRelativeResize="0"/>
          <p:nvPr/>
        </p:nvPicPr>
        <p:blipFill rotWithShape="1">
          <a:blip r:embed="rId5">
            <a:alphaModFix/>
          </a:blip>
          <a:srcRect b="0" l="0" r="7149" t="0"/>
          <a:stretch/>
        </p:blipFill>
        <p:spPr>
          <a:xfrm>
            <a:off x="-803275" y="1760775"/>
            <a:ext cx="4839752" cy="293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594174" y="461875"/>
            <a:ext cx="3597826" cy="639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3808224" y="1648369"/>
            <a:ext cx="2469926" cy="18297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0" title="27_aug_2015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6970" y="760923"/>
            <a:ext cx="7818050" cy="586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/>
        </p:nvSpPr>
        <p:spPr>
          <a:xfrm>
            <a:off x="1921200" y="2551500"/>
            <a:ext cx="8349600" cy="2251500"/>
          </a:xfrm>
          <a:prstGeom prst="rect">
            <a:avLst/>
          </a:prstGeom>
          <a:solidFill>
            <a:srgbClr val="EEECE1"/>
          </a:solidFill>
          <a:ln cap="flat" cmpd="sng" w="762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Can we characterise ionospheric activity?</a:t>
            </a:r>
            <a:endParaRPr b="1" sz="2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How does the ionosphere affect our data?</a:t>
            </a:r>
            <a:endParaRPr b="1" sz="2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Can we remove its effect?</a:t>
            </a:r>
            <a:endParaRPr b="1" sz="2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2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Can we predict poor observing conditions?</a:t>
            </a:r>
            <a:endParaRPr b="1" sz="2800">
              <a:solidFill>
                <a:schemeClr val="dk2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69" name="Google Shape;69;p11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Goals from this research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MWA EoR processing in a nutshell</a:t>
            </a:r>
            <a:endParaRPr/>
          </a:p>
        </p:txBody>
      </p:sp>
      <p:pic>
        <p:nvPicPr>
          <p:cNvPr id="75" name="Google Shape;7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0975" y="2371825"/>
            <a:ext cx="2112774" cy="14085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6" name="Google Shape;76;p12"/>
          <p:cNvCxnSpPr/>
          <p:nvPr/>
        </p:nvCxnSpPr>
        <p:spPr>
          <a:xfrm flipH="1" rot="10800000">
            <a:off x="4044475" y="3072638"/>
            <a:ext cx="837000" cy="6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77" name="Google Shape;77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6400" y="2258387"/>
            <a:ext cx="3716874" cy="1635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2"/>
          <p:cNvSpPr txBox="1"/>
          <p:nvPr/>
        </p:nvSpPr>
        <p:spPr>
          <a:xfrm>
            <a:off x="1727775" y="4913625"/>
            <a:ext cx="4772700" cy="1146900"/>
          </a:xfrm>
          <a:prstGeom prst="rect">
            <a:avLst/>
          </a:prstGeom>
          <a:solidFill>
            <a:srgbClr val="EEECE1"/>
          </a:solidFill>
          <a:ln cap="flat" cmpd="sng" w="76200">
            <a:solidFill>
              <a:srgbClr val="F6BB1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 u="sng">
                <a:solidFill>
                  <a:srgbClr val="4F81B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Real-Time System (RTS)</a:t>
            </a:r>
            <a:endParaRPr b="1" sz="2800" u="sng">
              <a:solidFill>
                <a:srgbClr val="4F81B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4F81BD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CHIPS</a:t>
            </a:r>
            <a:endParaRPr b="1" sz="2800">
              <a:solidFill>
                <a:srgbClr val="4F81BD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descr="plots_1000obs_may3.png" id="79" name="Google Shape;79;p12"/>
          <p:cNvPicPr preferRelativeResize="0"/>
          <p:nvPr/>
        </p:nvPicPr>
        <p:blipFill rotWithShape="1">
          <a:blip r:embed="rId5">
            <a:alphaModFix/>
          </a:blip>
          <a:srcRect b="4400" l="0" r="0" t="8286"/>
          <a:stretch/>
        </p:blipFill>
        <p:spPr>
          <a:xfrm>
            <a:off x="7560175" y="4317488"/>
            <a:ext cx="2960851" cy="1863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2"/>
          <p:cNvCxnSpPr/>
          <p:nvPr/>
        </p:nvCxnSpPr>
        <p:spPr>
          <a:xfrm flipH="1">
            <a:off x="4078375" y="4129100"/>
            <a:ext cx="791400" cy="5568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1" name="Google Shape;81;p12"/>
          <p:cNvCxnSpPr/>
          <p:nvPr/>
        </p:nvCxnSpPr>
        <p:spPr>
          <a:xfrm flipH="1" rot="10800000">
            <a:off x="6611825" y="5483613"/>
            <a:ext cx="837000" cy="6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" name="Google Shape;82;p12"/>
          <p:cNvSpPr txBox="1"/>
          <p:nvPr/>
        </p:nvSpPr>
        <p:spPr>
          <a:xfrm>
            <a:off x="3257850" y="6181450"/>
            <a:ext cx="56763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6BB1C"/>
                </a:solidFill>
              </a:rPr>
              <a:t>https://skatelescope.org/wp-content/uploads/2013/10/MG_55471.screen.jpg</a:t>
            </a:r>
            <a:endParaRPr sz="800">
              <a:solidFill>
                <a:srgbClr val="F6BB1C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rgbClr val="F6BB1C"/>
                </a:solidFill>
              </a:rPr>
              <a:t>https://www.pawsey.org.au/wp-content/uploads/2014/11/magnus900.png</a:t>
            </a:r>
            <a:endParaRPr sz="800">
              <a:solidFill>
                <a:srgbClr val="F6BB1C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MWA EoR processing in a nutshell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01" y="1921975"/>
            <a:ext cx="5763075" cy="4636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MWA EoR processing in a nutshell</a:t>
            </a:r>
            <a:endParaRPr/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01" y="1921975"/>
            <a:ext cx="5763075" cy="46366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016-06-12-220134_1920x1080_scrot.png" id="95" name="Google Shape;95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376" y="1983473"/>
            <a:ext cx="3616550" cy="3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7940850" y="5912175"/>
            <a:ext cx="2289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Loi+ 2015</a:t>
            </a:r>
            <a:endParaRPr sz="2400">
              <a:solidFill>
                <a:schemeClr val="accent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MWA EoR processing in a nutshell</a:t>
            </a:r>
            <a:endParaRPr/>
          </a:p>
        </p:txBody>
      </p:sp>
      <p:sp>
        <p:nvSpPr>
          <p:cNvPr id="102" name="Google Shape;102;p15"/>
          <p:cNvSpPr txBox="1"/>
          <p:nvPr>
            <p:ph idx="1" type="body"/>
          </p:nvPr>
        </p:nvSpPr>
        <p:spPr>
          <a:xfrm>
            <a:off x="1198225" y="1998175"/>
            <a:ext cx="4523400" cy="1506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/>
              <a:t>“The Harker-O’Leary method”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/>
              <a:t>(Harker M., O’Leary P., 2015)</a:t>
            </a:r>
            <a:endParaRPr sz="2400"/>
          </a:p>
          <a:p>
            <a:pPr indent="0" lvl="0" marL="0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None/>
            </a:pPr>
            <a:r>
              <a:rPr lang="en-US"/>
              <a:t>https://gitlab.com/chjordan/pyGrad2Surf</a:t>
            </a:r>
            <a:endParaRPr/>
          </a:p>
        </p:txBody>
      </p:sp>
      <p:pic>
        <p:nvPicPr>
          <p:cNvPr descr="appendix_g2s_showcase.png" id="103" name="Google Shape;103;p15"/>
          <p:cNvPicPr preferRelativeResize="0"/>
          <p:nvPr/>
        </p:nvPicPr>
        <p:blipFill rotWithShape="1">
          <a:blip r:embed="rId3">
            <a:alphaModFix/>
          </a:blip>
          <a:srcRect b="51840" l="36502" r="31330" t="5847"/>
          <a:stretch/>
        </p:blipFill>
        <p:spPr>
          <a:xfrm>
            <a:off x="5893474" y="2204337"/>
            <a:ext cx="2174204" cy="4125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endix_g2s_showcase.png" id="104" name="Google Shape;104;p15"/>
          <p:cNvPicPr preferRelativeResize="0"/>
          <p:nvPr/>
        </p:nvPicPr>
        <p:blipFill rotWithShape="1">
          <a:blip r:embed="rId3">
            <a:alphaModFix/>
          </a:blip>
          <a:srcRect b="7091" l="36363" r="31467" t="50596"/>
          <a:stretch/>
        </p:blipFill>
        <p:spPr>
          <a:xfrm>
            <a:off x="8011745" y="2204337"/>
            <a:ext cx="2174204" cy="4125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endix_g2s_showcase.png" id="105" name="Google Shape;105;p15"/>
          <p:cNvPicPr preferRelativeResize="0"/>
          <p:nvPr/>
        </p:nvPicPr>
        <p:blipFill rotWithShape="1">
          <a:blip r:embed="rId3">
            <a:alphaModFix/>
          </a:blip>
          <a:srcRect b="73505" l="4287" r="63857" t="7858"/>
          <a:stretch/>
        </p:blipFill>
        <p:spPr>
          <a:xfrm>
            <a:off x="2006038" y="3618250"/>
            <a:ext cx="3008725" cy="2481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>
            <p:ph type="title"/>
          </p:nvPr>
        </p:nvSpPr>
        <p:spPr>
          <a:xfrm>
            <a:off x="336325" y="786775"/>
            <a:ext cx="11535600" cy="1135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MWA EoR processing in a nutshell</a:t>
            </a:r>
            <a:endParaRPr/>
          </a:p>
        </p:txBody>
      </p:sp>
      <p:pic>
        <p:nvPicPr>
          <p:cNvPr descr="2016-06-12-220134_1920x1080_scrot.png" id="111" name="Google Shape;11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8401" y="1921973"/>
            <a:ext cx="3616550" cy="3702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1751875" y="5802350"/>
            <a:ext cx="22896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Loi+ 2015</a:t>
            </a:r>
            <a:endParaRPr sz="2400">
              <a:solidFill>
                <a:schemeClr val="accent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pic>
        <p:nvPicPr>
          <p:cNvPr descr="obsid_showcase.png" id="113" name="Google Shape;113;p16"/>
          <p:cNvPicPr preferRelativeResize="0"/>
          <p:nvPr/>
        </p:nvPicPr>
        <p:blipFill rotWithShape="1">
          <a:blip r:embed="rId4">
            <a:alphaModFix/>
          </a:blip>
          <a:srcRect b="3253" l="51839" r="0" t="53773"/>
          <a:stretch/>
        </p:blipFill>
        <p:spPr>
          <a:xfrm>
            <a:off x="6061050" y="1987075"/>
            <a:ext cx="4828426" cy="37699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6"/>
          <p:cNvCxnSpPr/>
          <p:nvPr/>
        </p:nvCxnSpPr>
        <p:spPr>
          <a:xfrm flipH="1" rot="10800000">
            <a:off x="4964500" y="3769550"/>
            <a:ext cx="837000" cy="69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5" name="Google Shape;115;p16"/>
          <p:cNvSpPr txBox="1"/>
          <p:nvPr/>
        </p:nvSpPr>
        <p:spPr>
          <a:xfrm>
            <a:off x="5828671" y="5898900"/>
            <a:ext cx="5293200" cy="47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560"/>
              </a:spcBef>
              <a:spcAft>
                <a:spcPts val="0"/>
              </a:spcAft>
              <a:buNone/>
            </a:pPr>
            <a:r>
              <a:rPr lang="en-US" sz="2300">
                <a:solidFill>
                  <a:schemeClr val="accent3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https://gitlab.com/chjordan/cthulhu</a:t>
            </a:r>
            <a:endParaRPr sz="2300">
              <a:solidFill>
                <a:schemeClr val="accent3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range">
  <a:themeElements>
    <a:clrScheme name="ASTRO3D">
      <a:dk1>
        <a:srgbClr val="16003F"/>
      </a:dk1>
      <a:lt1>
        <a:srgbClr val="FFFFFF"/>
      </a:lt1>
      <a:dk2>
        <a:srgbClr val="3A225D"/>
      </a:dk2>
      <a:lt2>
        <a:srgbClr val="BCBEC0"/>
      </a:lt2>
      <a:accent1>
        <a:srgbClr val="5E3192"/>
      </a:accent1>
      <a:accent2>
        <a:srgbClr val="4B2B76"/>
      </a:accent2>
      <a:accent3>
        <a:srgbClr val="F3704B"/>
      </a:accent3>
      <a:accent4>
        <a:srgbClr val="F7941E"/>
      </a:accent4>
      <a:accent5>
        <a:srgbClr val="EE3D96"/>
      </a:accent5>
      <a:accent6>
        <a:srgbClr val="3A225D"/>
      </a:accent6>
      <a:hlink>
        <a:srgbClr val="603192"/>
      </a:hlink>
      <a:folHlink>
        <a:srgbClr val="3A225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