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9" r:id="rId3"/>
    <p:sldId id="262" r:id="rId4"/>
    <p:sldId id="318" r:id="rId5"/>
    <p:sldId id="337" r:id="rId6"/>
    <p:sldId id="272" r:id="rId7"/>
    <p:sldId id="264" r:id="rId8"/>
    <p:sldId id="265" r:id="rId9"/>
    <p:sldId id="334" r:id="rId10"/>
    <p:sldId id="267" r:id="rId11"/>
    <p:sldId id="269" r:id="rId12"/>
    <p:sldId id="271" r:id="rId13"/>
    <p:sldId id="316" r:id="rId14"/>
    <p:sldId id="330" r:id="rId15"/>
    <p:sldId id="331" r:id="rId16"/>
    <p:sldId id="332" r:id="rId17"/>
    <p:sldId id="333" r:id="rId18"/>
    <p:sldId id="299" r:id="rId19"/>
    <p:sldId id="328" r:id="rId20"/>
    <p:sldId id="301" r:id="rId21"/>
    <p:sldId id="335" r:id="rId22"/>
    <p:sldId id="287" r:id="rId23"/>
    <p:sldId id="324" r:id="rId24"/>
    <p:sldId id="326" r:id="rId25"/>
    <p:sldId id="303" r:id="rId26"/>
    <p:sldId id="322" r:id="rId27"/>
    <p:sldId id="305" r:id="rId28"/>
    <p:sldId id="307" r:id="rId29"/>
    <p:sldId id="280" r:id="rId30"/>
    <p:sldId id="338" r:id="rId31"/>
    <p:sldId id="288" r:id="rId32"/>
    <p:sldId id="327" r:id="rId33"/>
    <p:sldId id="289" r:id="rId34"/>
    <p:sldId id="309" r:id="rId35"/>
    <p:sldId id="293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6BB1C"/>
    <a:srgbClr val="F34747"/>
    <a:srgbClr val="DE8374"/>
    <a:srgbClr val="FFCC00"/>
    <a:srgbClr val="0000FF"/>
    <a:srgbClr val="C71F67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99" autoAdjust="0"/>
  </p:normalViewPr>
  <p:slideViewPr>
    <p:cSldViewPr snapToGrid="0" snapToObjects="1">
      <p:cViewPr varScale="1">
        <p:scale>
          <a:sx n="63" d="100"/>
          <a:sy n="63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0E7CB-B090-6140-958A-EAE3EFECA0AB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84B47-5E3B-754C-B4C6-63CEFEAD9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93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609D0A-A858-4073-B7C6-1AB0F041C09B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Pulsars are rapidly rotating, highly magnetised neutron stars. They are very compact objects with a radius arouond10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kilometers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 mass around 1.4 solar mass. The overall magnetic field structure of pulsars is thought to be dipolar, and the magnetic axis is inclined to the rotation axis, producing a ‘lighthouse’ effect. A pulse can be observed when the emission beam sweeps past the line of sight of us.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2550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some of profiles are noisy</a:t>
            </a:r>
            <a:r>
              <a:rPr lang="en-US" altLang="zh-CN" baseline="0" dirty="0" smtClean="0"/>
              <a:t> but will be better when we reprocessing them with coherent </a:t>
            </a:r>
            <a:r>
              <a:rPr lang="en-US" altLang="zh-CN" baseline="0" dirty="0" err="1" smtClean="0"/>
              <a:t>beamform</a:t>
            </a:r>
            <a:r>
              <a:rPr lang="en-US" altLang="zh-CN" baseline="0" dirty="0" smtClean="0"/>
              <a:t> pipeline.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15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01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Based</a:t>
            </a:r>
            <a:r>
              <a:rPr lang="en-AU" baseline="0" dirty="0" smtClean="0"/>
              <a:t> on our detection result, w</a:t>
            </a:r>
            <a:r>
              <a:rPr lang="en-AU" dirty="0" smtClean="0"/>
              <a:t>e also use </a:t>
            </a:r>
            <a:r>
              <a:rPr lang="en-AU" dirty="0" err="1" smtClean="0"/>
              <a:t>psrpoppy</a:t>
            </a:r>
            <a:r>
              <a:rPr lang="en-AU" dirty="0" smtClean="0"/>
              <a:t> to generate simulated</a:t>
            </a:r>
            <a:r>
              <a:rPr lang="en-AU" baseline="0" dirty="0" smtClean="0"/>
              <a:t> pulsar population and do SKA1-low simulate survey on it. </a:t>
            </a:r>
            <a:r>
              <a:rPr lang="en-AU" baseline="0" dirty="0" smtClean="0"/>
              <a:t>We </a:t>
            </a:r>
            <a:r>
              <a:rPr lang="en-AU" baseline="0" dirty="0" smtClean="0"/>
              <a:t>predict SKA1-low could detect around 9400 pulsars.</a:t>
            </a:r>
          </a:p>
          <a:p>
            <a:r>
              <a:rPr lang="en-AU" baseline="0" dirty="0" smtClean="0"/>
              <a:t>This plot shows the total population and detectable pulsar for SKA1-low from </a:t>
            </a:r>
            <a:r>
              <a:rPr lang="en-AU" baseline="0" dirty="0" smtClean="0"/>
              <a:t>the </a:t>
            </a:r>
            <a:r>
              <a:rPr lang="en-AU" baseline="0" dirty="0" smtClean="0"/>
              <a:t>simulation.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16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18723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707 Hz binary millisecond pulsar that is now the fastest-spinning neutron star known in the Galactic field (I.e., outside of a globular cluster).</a:t>
            </a:r>
          </a:p>
          <a:p>
            <a:r>
              <a:rPr lang="en-US" altLang="zh-CN" dirty="0" smtClean="0"/>
              <a:t>S</a:t>
            </a:r>
            <a:r>
              <a:rPr lang="en-AU" dirty="0" smtClean="0"/>
              <a:t>lowest-spinning radio pulsar known. Far beyond the conventional pulsar death line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87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38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Origin of this depolarization? Probably not pulsar magnetosphere.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 We also don’t think it is caused by the ionosphere. Gum nebula.</a:t>
            </a:r>
          </a:p>
          <a:p>
            <a:r>
              <a:rPr lang="en-US" altLang="zh-CN" sz="1200" baseline="0" dirty="0" smtClean="0">
                <a:solidFill>
                  <a:schemeClr val="bg1"/>
                </a:solidFill>
              </a:rPr>
              <a:t>We are starting on this.</a:t>
            </a:r>
            <a:endParaRPr lang="en-US" altLang="zh-CN" sz="120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96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7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r>
              <a:rPr lang="en-US" baseline="0" dirty="0" smtClean="0"/>
              <a:t>min </a:t>
            </a:r>
            <a:r>
              <a:rPr lang="en-US" baseline="0" dirty="0" err="1" smtClean="0"/>
              <a:t>obs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36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725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Comes from it’s rotation 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kinetic energy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3362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6FFD5A-98BD-4917-BEE9-20BCAB27986B}" type="slidenum">
              <a:rPr lang="en-AU" altLang="en-US"/>
              <a:pPr/>
              <a:t>9</a:t>
            </a:fld>
            <a:endParaRPr lang="en-AU" alt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58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6FFD5A-98BD-4917-BEE9-20BCAB27986B}" type="slidenum">
              <a:rPr lang="en-AU" altLang="en-US"/>
              <a:pPr/>
              <a:t>10</a:t>
            </a:fld>
            <a:endParaRPr lang="en-AU" alt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963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40D714-4594-4D89-A3C0-D6372F60278E}" type="slidenum">
              <a:rPr lang="en-AU" altLang="en-US"/>
              <a:pPr/>
              <a:t>11</a:t>
            </a:fld>
            <a:endParaRPr lang="en-AU" altLang="en-US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004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5D4CDE-65CE-460B-AB4D-84A4A74468F3}" type="slidenum">
              <a:rPr lang="en-AU" altLang="en-US"/>
              <a:pPr/>
              <a:t>12</a:t>
            </a:fld>
            <a:endParaRPr lang="en-AU" alt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115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Subsequent?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14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5074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AU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subtitle</a:t>
            </a:r>
          </a:p>
          <a:p>
            <a:pPr lvl="1"/>
            <a:r>
              <a:rPr lang="en-AU" dirty="0" err="1" smtClean="0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Presentation Title (Edit in File &gt; 'Page Setup' &gt; ‘Header/footer’)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6137" y="1158875"/>
            <a:ext cx="8674026" cy="52117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38" y="140350"/>
            <a:ext cx="8413642" cy="65024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6557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 smtClean="0"/>
              <a:t>Southern Pulsar Census and Polarimetric Studies with the MWA</a:t>
            </a:r>
            <a:endParaRPr lang="en-A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  <a:p>
            <a:fld id="{B699D840-4C85-4358-8119-D94754B09045}" type="slidenum">
              <a:rPr lang="en-AU" altLang="en-US"/>
              <a:pPr/>
              <a:t>‹#›</a:t>
            </a:fld>
            <a:r>
              <a:rPr lang="en-AU" altLang="en-US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188092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 smtClean="0"/>
              <a:t>Southern Pulsar Census and Polarimetric Studies with the MWA</a:t>
            </a:r>
            <a:endParaRPr lang="en-AU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  <a:p>
            <a:fld id="{579233B3-8C5B-4D8E-B72A-9141E034EAF3}" type="slidenum">
              <a:rPr lang="en-AU" altLang="en-US"/>
              <a:pPr/>
              <a:t>‹#›</a:t>
            </a:fld>
            <a:r>
              <a:rPr lang="en-AU" altLang="en-US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224577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14035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438" y="1158240"/>
            <a:ext cx="8413642" cy="5211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Presentation Title (Edit in File &gt; 'Page Setup' &gt; ‘Header/footer’)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5" r:id="rId4"/>
    <p:sldLayoutId id="2147483657" r:id="rId5"/>
    <p:sldLayoutId id="2147483658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F6BB1C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rgbClr val="FFFFFF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rgbClr val="FFFFFF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rgbClr val="FFFFFF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8559" y="670561"/>
            <a:ext cx="5262879" cy="2331946"/>
          </a:xfrm>
        </p:spPr>
        <p:txBody>
          <a:bodyPr>
            <a:normAutofit/>
          </a:bodyPr>
          <a:lstStyle/>
          <a:p>
            <a:pPr algn="ctr"/>
            <a:r>
              <a:rPr lang="en-AU" alt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Properties of Pulsars at Low Radio Frequencies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8854" y="4572000"/>
            <a:ext cx="3710825" cy="670560"/>
          </a:xfrm>
        </p:spPr>
        <p:txBody>
          <a:bodyPr>
            <a:normAutofit/>
          </a:bodyPr>
          <a:lstStyle/>
          <a:p>
            <a:r>
              <a:rPr lang="en-AU" altLang="en-US" sz="2800" dirty="0">
                <a:latin typeface="+mj-lt"/>
              </a:rPr>
              <a:t>Mengyao </a:t>
            </a:r>
            <a:r>
              <a:rPr lang="en-AU" altLang="en-US" sz="2800" dirty="0" err="1" smtClean="0">
                <a:latin typeface="+mj-lt"/>
              </a:rPr>
              <a:t>Xue</a:t>
            </a:r>
            <a:endParaRPr lang="en-AU" alt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0" y="5595581"/>
            <a:ext cx="2452398" cy="89706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15068" y="45720"/>
            <a:ext cx="525621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516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>
              <a:lnSpc>
                <a:spcPct val="92000"/>
              </a:lnSpc>
            </a:pPr>
            <a:r>
              <a:rPr lang="en-AU" altLang="en-US" sz="20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n-AU" altLang="en-US" sz="2000" baseline="30000" dirty="0" smtClean="0">
                <a:solidFill>
                  <a:schemeClr val="bg1"/>
                </a:solidFill>
                <a:latin typeface="+mn-lt"/>
              </a:rPr>
              <a:t>th</a:t>
            </a:r>
            <a:r>
              <a:rPr lang="en-AU" altLang="en-US" sz="2000" dirty="0" smtClean="0">
                <a:solidFill>
                  <a:schemeClr val="bg1"/>
                </a:solidFill>
                <a:latin typeface="+mn-lt"/>
              </a:rPr>
              <a:t> Dec 2018, SALF V, </a:t>
            </a:r>
            <a:r>
              <a:rPr lang="en-US" altLang="zh-CN" sz="2000" dirty="0" smtClean="0">
                <a:solidFill>
                  <a:schemeClr val="bg1"/>
                </a:solidFill>
                <a:latin typeface="+mn-lt"/>
              </a:rPr>
              <a:t>Nagoya</a:t>
            </a:r>
            <a:endParaRPr lang="en-AU" altLang="en-US" sz="2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52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50" y="977013"/>
            <a:ext cx="4835520" cy="543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3326" y="65161"/>
            <a:ext cx="7380000" cy="699840"/>
          </a:xfrm>
          <a:ln/>
        </p:spPr>
        <p:txBody>
          <a:bodyPr vert="horz" lIns="91440" tIns="32002" rIns="91440" bIns="45720" rtlCol="0" anchor="ctr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en-AU" altLang="en-US" sz="3628" b="1" dirty="0" smtClean="0"/>
              <a:t>Propagation </a:t>
            </a:r>
            <a:r>
              <a:rPr lang="en-AU" altLang="en-US" sz="3628" b="1" dirty="0"/>
              <a:t>effects due to ISM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6881" y="1508167"/>
            <a:ext cx="2844000" cy="828000"/>
          </a:xfrm>
          <a:prstGeom prst="rect">
            <a:avLst/>
          </a:prstGeom>
          <a:solidFill>
            <a:srgbClr val="EEEEEE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6820" rIns="81638" bIns="40819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533"/>
              </a:spcBef>
              <a:spcAft>
                <a:spcPts val="533"/>
              </a:spcAft>
            </a:pPr>
            <a:r>
              <a:rPr lang="en-AU" altLang="en-US" dirty="0">
                <a:latin typeface="+mj-lt"/>
              </a:rPr>
              <a:t>Different group velocity for different frequency wave in the ionised </a:t>
            </a:r>
            <a:r>
              <a:rPr lang="en-AU" altLang="en-US" dirty="0" smtClean="0">
                <a:latin typeface="+mj-lt"/>
              </a:rPr>
              <a:t>ISM</a:t>
            </a:r>
            <a:endParaRPr lang="en-AU" altLang="en-US" dirty="0">
              <a:latin typeface="+mj-lt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6880" y="2793365"/>
            <a:ext cx="2844000" cy="596160"/>
          </a:xfrm>
          <a:prstGeom prst="rect">
            <a:avLst/>
          </a:prstGeom>
          <a:solidFill>
            <a:srgbClr val="EEEEEE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6820" rIns="81638" bIns="40819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AU" altLang="en-US" dirty="0">
                <a:latin typeface="+mj-lt"/>
              </a:rPr>
              <a:t>Low frequency signals will arrive later than higher ones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548565" y="2367429"/>
            <a:ext cx="391680" cy="424800"/>
          </a:xfrm>
          <a:prstGeom prst="downArrow">
            <a:avLst>
              <a:gd name="adj1" fmla="val 51380"/>
              <a:gd name="adj2" fmla="val 56437"/>
            </a:avLst>
          </a:prstGeom>
          <a:solidFill>
            <a:srgbClr val="EEEEEE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sz="1633"/>
          </a:p>
        </p:txBody>
      </p:sp>
      <p:sp>
        <p:nvSpPr>
          <p:cNvPr id="2" name="TextBox 1"/>
          <p:cNvSpPr txBox="1"/>
          <p:nvPr/>
        </p:nvSpPr>
        <p:spPr>
          <a:xfrm>
            <a:off x="880320" y="933846"/>
            <a:ext cx="1774845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AU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Dispersion</a:t>
            </a:r>
            <a:endParaRPr lang="en-AU" alt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5238748"/>
            <a:ext cx="16033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4397151"/>
            <a:ext cx="3113005" cy="6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400" y="3914157"/>
            <a:ext cx="31804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Dispersion Measure (DM)</a:t>
            </a:r>
            <a:endParaRPr lang="en-AU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26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00" y="821666"/>
            <a:ext cx="4309920" cy="32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119360" y="4251020"/>
            <a:ext cx="1841760" cy="25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801" rIns="0" bIns="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ts val="261"/>
              </a:spcAft>
            </a:pPr>
            <a:r>
              <a:rPr lang="en-US" altLang="zh-CN" sz="1451" dirty="0" smtClean="0">
                <a:solidFill>
                  <a:schemeClr val="bg1"/>
                </a:solidFill>
              </a:rPr>
              <a:t>Credit</a:t>
            </a:r>
            <a:r>
              <a:rPr lang="en-AU" altLang="en-US" sz="1451" dirty="0" smtClean="0">
                <a:solidFill>
                  <a:schemeClr val="bg1"/>
                </a:solidFill>
              </a:rPr>
              <a:t>: </a:t>
            </a:r>
            <a:r>
              <a:rPr lang="en-AU" altLang="en-US" sz="1451" dirty="0">
                <a:solidFill>
                  <a:schemeClr val="bg1"/>
                </a:solidFill>
              </a:rPr>
              <a:t>wikipedia.org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1" y="4251020"/>
            <a:ext cx="6020000" cy="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1" y="3177526"/>
            <a:ext cx="2907143" cy="7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612801" y="5453641"/>
            <a:ext cx="5747040" cy="391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/>
        </p:spPr>
        <p:txBody>
          <a:bodyPr lIns="81638" tIns="40819" rIns="81638" bIns="40819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AU" altLang="en-US" sz="1996" dirty="0">
                <a:solidFill>
                  <a:schemeClr val="bg1"/>
                </a:solidFill>
              </a:rPr>
              <a:t>Can be used to Probe the galactic magnetic field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6" y="2447777"/>
            <a:ext cx="2366963" cy="3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934" y="1130654"/>
            <a:ext cx="3592533" cy="95410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Faraday Rotation Measurements (RM)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253326" y="65161"/>
            <a:ext cx="7380000" cy="699840"/>
          </a:xfrm>
          <a:prstGeom prst="rect">
            <a:avLst/>
          </a:prstGeom>
          <a:ln/>
        </p:spPr>
        <p:txBody>
          <a:bodyPr vert="horz" lIns="91440" tIns="32002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en-AU" altLang="en-US" sz="3628" b="1" smtClean="0"/>
              <a:t>Propagation effects due to ISM</a:t>
            </a:r>
            <a:endParaRPr lang="en-AU" altLang="en-US" sz="3628" b="1" dirty="0"/>
          </a:p>
        </p:txBody>
      </p:sp>
    </p:spTree>
    <p:extLst>
      <p:ext uri="{BB962C8B-B14F-4D97-AF65-F5344CB8AC3E}">
        <p14:creationId xmlns:p14="http://schemas.microsoft.com/office/powerpoint/2010/main" val="4119039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042416" y="5043816"/>
            <a:ext cx="2743201" cy="37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220" rIns="81638" bIns="40819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AU" altLang="en-US" sz="2000" b="1" dirty="0">
                <a:solidFill>
                  <a:schemeClr val="bg1"/>
                </a:solidFill>
              </a:rPr>
              <a:t>A thin-screen </a:t>
            </a:r>
            <a:r>
              <a:rPr lang="en-AU" altLang="en-US" sz="2000" b="1" dirty="0" smtClean="0">
                <a:solidFill>
                  <a:schemeClr val="bg1"/>
                </a:solidFill>
              </a:rPr>
              <a:t>model</a:t>
            </a:r>
            <a:endParaRPr lang="en-AU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5810"/>
            <a:ext cx="4554369" cy="234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403" y="1261872"/>
            <a:ext cx="4575071" cy="4561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081" y="1261872"/>
            <a:ext cx="1943161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en-AU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3326" y="65161"/>
            <a:ext cx="7380000" cy="699840"/>
          </a:xfrm>
          <a:ln/>
        </p:spPr>
        <p:txBody>
          <a:bodyPr vert="horz" lIns="91440" tIns="32002" rIns="91440" bIns="45720" rtlCol="0" anchor="ctr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en-AU" altLang="en-US" sz="3628" b="1" dirty="0" smtClean="0"/>
              <a:t>Propagation </a:t>
            </a:r>
            <a:r>
              <a:rPr lang="en-AU" altLang="en-US" sz="3628" b="1" dirty="0"/>
              <a:t>effects due to ISM</a:t>
            </a:r>
          </a:p>
        </p:txBody>
      </p:sp>
    </p:spTree>
    <p:extLst>
      <p:ext uri="{BB962C8B-B14F-4D97-AF65-F5344CB8AC3E}">
        <p14:creationId xmlns:p14="http://schemas.microsoft.com/office/powerpoint/2010/main" val="3857288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b="1" dirty="0">
                <a:latin typeface="Arial Black" panose="020B0A04020102020204" pitchFamily="34" charset="0"/>
              </a:rPr>
              <a:t>Why Pulsars at &lt; 300MHz</a:t>
            </a:r>
            <a:endParaRPr lang="en-AU" sz="3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42340"/>
            <a:ext cx="7790179" cy="5211221"/>
          </a:xfrm>
        </p:spPr>
        <p:txBody>
          <a:bodyPr>
            <a:noAutofit/>
          </a:bodyPr>
          <a:lstStyle/>
          <a:p>
            <a:r>
              <a:rPr lang="en-AU" sz="2400" dirty="0"/>
              <a:t>Surveys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Huge field-of-view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Higher flux density 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r>
              <a:rPr lang="en-AU" sz="2400" dirty="0" smtClean="0"/>
              <a:t>Emission </a:t>
            </a:r>
            <a:r>
              <a:rPr lang="en-AU" sz="2400" dirty="0"/>
              <a:t>mechanism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+mn-lt"/>
              </a:rPr>
              <a:t>Profile evolution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Polarimetry</a:t>
            </a:r>
            <a:endParaRPr lang="en-AU" sz="2400" dirty="0" smtClean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Spectral indices 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(</a:t>
            </a: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flattening, turnover,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Emission phenomena (nulling, sub-pulse drifting, etc.)</a:t>
            </a:r>
            <a:endParaRPr lang="en-AU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AU" sz="2400" dirty="0" smtClean="0"/>
              <a:t>Interstellar </a:t>
            </a:r>
            <a:r>
              <a:rPr lang="en-AU" sz="2400" dirty="0"/>
              <a:t>medium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Precise dispersion </a:t>
            </a:r>
            <a:r>
              <a:rPr lang="en-AU" sz="2400" dirty="0">
                <a:solidFill>
                  <a:schemeClr val="bg1"/>
                </a:solidFill>
                <a:latin typeface="+mn-lt"/>
              </a:rPr>
              <a:t>measure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Precise rotation </a:t>
            </a:r>
            <a:r>
              <a:rPr lang="en-AU" sz="2400" dirty="0" smtClean="0">
                <a:solidFill>
                  <a:schemeClr val="bg1"/>
                </a:solidFill>
                <a:latin typeface="+mn-lt"/>
              </a:rPr>
              <a:t>measure</a:t>
            </a:r>
            <a:endParaRPr lang="en-AU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Scattering</a:t>
            </a:r>
          </a:p>
          <a:p>
            <a:endParaRPr lang="en-A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77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55" y="2345865"/>
            <a:ext cx="8098051" cy="43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55632" y="790361"/>
            <a:ext cx="7134180" cy="34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399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ts val="261"/>
              </a:spcAft>
            </a:pPr>
            <a:r>
              <a:rPr lang="en-US" altLang="en-US" sz="1633" b="1" dirty="0">
                <a:solidFill>
                  <a:srgbClr val="FFCC00"/>
                </a:solidFill>
              </a:rPr>
              <a:t>65</a:t>
            </a:r>
            <a:r>
              <a:rPr lang="en-US" altLang="en-US" sz="1633" dirty="0">
                <a:solidFill>
                  <a:schemeClr val="bg1"/>
                </a:solidFill>
              </a:rPr>
              <a:t> known pulsars in </a:t>
            </a:r>
            <a:r>
              <a:rPr lang="en-US" altLang="en-US" sz="1633" b="1" dirty="0">
                <a:solidFill>
                  <a:srgbClr val="FFCC00"/>
                </a:solidFill>
              </a:rPr>
              <a:t>47</a:t>
            </a:r>
            <a:r>
              <a:rPr lang="en-US" altLang="en-US" sz="1633" dirty="0">
                <a:solidFill>
                  <a:schemeClr val="bg1"/>
                </a:solidFill>
              </a:rPr>
              <a:t> hours of observations, </a:t>
            </a:r>
            <a:r>
              <a:rPr lang="en-US" altLang="en-US" sz="1633" b="1" dirty="0">
                <a:solidFill>
                  <a:srgbClr val="FFCC00"/>
                </a:solidFill>
              </a:rPr>
              <a:t>6</a:t>
            </a:r>
            <a:r>
              <a:rPr lang="en-US" altLang="en-US" sz="1633" dirty="0">
                <a:solidFill>
                  <a:schemeClr val="bg1"/>
                </a:solidFill>
              </a:rPr>
              <a:t> millisecond pulsars (MSPs)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72960" y="163126"/>
            <a:ext cx="7476480" cy="521770"/>
          </a:xfrm>
        </p:spPr>
        <p:txBody>
          <a:bodyPr>
            <a:normAutofit fontScale="90000"/>
          </a:bodyPr>
          <a:lstStyle/>
          <a:p>
            <a:r>
              <a:rPr lang="en-US" altLang="zh-CN" sz="3628" b="1" dirty="0"/>
              <a:t>Initial pulsar census at 185 MHz</a:t>
            </a:r>
            <a:endParaRPr lang="en-AU" sz="3628" b="1" dirty="0"/>
          </a:p>
        </p:txBody>
      </p:sp>
      <p:sp>
        <p:nvSpPr>
          <p:cNvPr id="9" name="TextBox 28"/>
          <p:cNvSpPr txBox="1"/>
          <p:nvPr/>
        </p:nvSpPr>
        <p:spPr>
          <a:xfrm>
            <a:off x="598985" y="2037872"/>
            <a:ext cx="1926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cs typeface="Arial" panose="020B0604020202020204" pitchFamily="34" charset="0"/>
              </a:rPr>
              <a:t>MWA-VCS pulsars</a:t>
            </a:r>
          </a:p>
        </p:txBody>
      </p:sp>
      <p:sp>
        <p:nvSpPr>
          <p:cNvPr id="10" name="TextBox 31"/>
          <p:cNvSpPr txBox="1"/>
          <p:nvPr/>
        </p:nvSpPr>
        <p:spPr>
          <a:xfrm>
            <a:off x="584684" y="1767646"/>
            <a:ext cx="4836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cs typeface="Arial" panose="020B0604020202020204" pitchFamily="34" charset="0"/>
              </a:rPr>
              <a:t>Known (catalogued) pulsars visible to the MWA</a:t>
            </a:r>
          </a:p>
        </p:txBody>
      </p:sp>
      <p:sp>
        <p:nvSpPr>
          <p:cNvPr id="11" name="5-Point Star 32"/>
          <p:cNvSpPr/>
          <p:nvPr/>
        </p:nvSpPr>
        <p:spPr>
          <a:xfrm>
            <a:off x="440683" y="2106108"/>
            <a:ext cx="144001" cy="13651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33">
              <a:solidFill>
                <a:schemeClr val="bg1"/>
              </a:solidFill>
            </a:endParaRPr>
          </a:p>
        </p:txBody>
      </p:sp>
      <p:sp>
        <p:nvSpPr>
          <p:cNvPr id="12" name="Flowchart: Connector 4"/>
          <p:cNvSpPr/>
          <p:nvPr/>
        </p:nvSpPr>
        <p:spPr>
          <a:xfrm>
            <a:off x="463037" y="1877755"/>
            <a:ext cx="72000" cy="71993"/>
          </a:xfrm>
          <a:prstGeom prst="flowChartConnector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33">
              <a:solidFill>
                <a:schemeClr val="bg1"/>
              </a:solidFill>
            </a:endParaRPr>
          </a:p>
        </p:txBody>
      </p:sp>
      <p:sp>
        <p:nvSpPr>
          <p:cNvPr id="13" name="Flowchart: Connector 4"/>
          <p:cNvSpPr/>
          <p:nvPr/>
        </p:nvSpPr>
        <p:spPr>
          <a:xfrm>
            <a:off x="470596" y="1592917"/>
            <a:ext cx="72000" cy="71993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33">
              <a:solidFill>
                <a:schemeClr val="bg1"/>
              </a:solidFill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579110" y="1488039"/>
            <a:ext cx="47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cs typeface="Arial" panose="020B0604020202020204" pitchFamily="34" charset="0"/>
              </a:rPr>
              <a:t>Known (catalogued) pulsars outside the MWA's  Dec limit</a:t>
            </a:r>
          </a:p>
        </p:txBody>
      </p:sp>
      <p:sp>
        <p:nvSpPr>
          <p:cNvPr id="3" name="Rectangle 2"/>
          <p:cNvSpPr/>
          <p:nvPr/>
        </p:nvSpPr>
        <p:spPr>
          <a:xfrm>
            <a:off x="977269" y="1052931"/>
            <a:ext cx="3994235" cy="329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542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(50 in the paper &amp; 15 from later on processing) </a:t>
            </a:r>
            <a:endParaRPr lang="en-AU" sz="1542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1" y="6307274"/>
            <a:ext cx="17390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Xue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et al. (2017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627" y="894182"/>
            <a:ext cx="7335472" cy="5363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904469" y="65161"/>
            <a:ext cx="6564914" cy="698400"/>
          </a:xfrm>
        </p:spPr>
        <p:txBody>
          <a:bodyPr>
            <a:normAutofit fontScale="90000"/>
          </a:bodyPr>
          <a:lstStyle/>
          <a:p>
            <a:r>
              <a:rPr lang="en-US" altLang="zh-CN" sz="3000" b="1" dirty="0"/>
              <a:t>Pulse profiles for MWA-VCS pulsars</a:t>
            </a:r>
            <a:endParaRPr lang="en-US" sz="3000" b="1" dirty="0"/>
          </a:p>
        </p:txBody>
      </p:sp>
      <p:pic>
        <p:nvPicPr>
          <p:cNvPr id="7" name="图片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6" y="1077979"/>
            <a:ext cx="6971106" cy="516266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8189" y="4147492"/>
            <a:ext cx="1371515" cy="995981"/>
          </a:xfrm>
          <a:prstGeom prst="rect">
            <a:avLst/>
          </a:prstGeom>
          <a:noFill/>
          <a:ln w="273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zh-CN" altLang="en-US" sz="1633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282" y="904658"/>
            <a:ext cx="1296317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33" dirty="0">
                <a:solidFill>
                  <a:srgbClr val="FFC000"/>
                </a:solidFill>
              </a:rPr>
              <a:t>@185 MHz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8451" y="1698294"/>
            <a:ext cx="1404504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89"/>
              </a:spcBef>
            </a:pPr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DM range: </a:t>
            </a:r>
          </a:p>
          <a:p>
            <a:pPr algn="r"/>
            <a:r>
              <a:rPr lang="en-US" altLang="zh-CN" sz="1633" dirty="0">
                <a:solidFill>
                  <a:srgbClr val="FFCC00"/>
                </a:solidFill>
                <a:cs typeface="Arial" panose="020B0604020202020204" pitchFamily="34" charset="0"/>
              </a:rPr>
              <a:t>2.64</a:t>
            </a:r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 to </a:t>
            </a:r>
            <a:r>
              <a:rPr lang="en-US" altLang="zh-CN" sz="1633" dirty="0">
                <a:solidFill>
                  <a:srgbClr val="FFCC00"/>
                </a:solidFill>
                <a:cs typeface="Arial" panose="020B0604020202020204" pitchFamily="34" charset="0"/>
              </a:rPr>
              <a:t>180</a:t>
            </a:r>
          </a:p>
          <a:p>
            <a:pPr algn="r"/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cm</a:t>
            </a:r>
            <a:r>
              <a:rPr lang="en-US" altLang="zh-CN" sz="1633" baseline="30000" dirty="0">
                <a:solidFill>
                  <a:schemeClr val="bg1"/>
                </a:solidFill>
                <a:cs typeface="Arial" panose="020B0604020202020204" pitchFamily="34" charset="0"/>
              </a:rPr>
              <a:t>-3</a:t>
            </a:r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 pc</a:t>
            </a:r>
            <a:endParaRPr lang="en-US" altLang="zh-CN" sz="1633" baseline="30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56002" y="2709473"/>
            <a:ext cx="1426952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89"/>
              </a:spcBef>
            </a:pPr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Period range: </a:t>
            </a:r>
          </a:p>
          <a:p>
            <a:pPr algn="r"/>
            <a:r>
              <a:rPr lang="en-US" altLang="zh-CN" sz="1633" dirty="0">
                <a:solidFill>
                  <a:srgbClr val="FFC000"/>
                </a:solidFill>
                <a:cs typeface="Arial" panose="020B0604020202020204" pitchFamily="34" charset="0"/>
              </a:rPr>
              <a:t>1.74</a:t>
            </a:r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 to </a:t>
            </a:r>
            <a:r>
              <a:rPr lang="en-US" altLang="zh-CN" sz="1633" dirty="0">
                <a:solidFill>
                  <a:srgbClr val="FFC000"/>
                </a:solidFill>
                <a:cs typeface="Arial" panose="020B0604020202020204" pitchFamily="34" charset="0"/>
              </a:rPr>
              <a:t>1960</a:t>
            </a:r>
            <a:r>
              <a:rPr lang="en-US" altLang="zh-CN" sz="1633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altLang="zh-CN" sz="1633" dirty="0" err="1">
                <a:solidFill>
                  <a:schemeClr val="bg1"/>
                </a:solidFill>
                <a:cs typeface="Arial" panose="020B0604020202020204" pitchFamily="34" charset="0"/>
              </a:rPr>
              <a:t>ms</a:t>
            </a:r>
            <a:endParaRPr lang="en-US" altLang="zh-CN" sz="1633" baseline="30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24902" y="1027305"/>
            <a:ext cx="1371515" cy="995981"/>
          </a:xfrm>
          <a:prstGeom prst="rect">
            <a:avLst/>
          </a:prstGeom>
          <a:noFill/>
          <a:ln w="273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zh-CN" altLang="en-US" sz="1633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9207" y="1027305"/>
            <a:ext cx="1371515" cy="995981"/>
          </a:xfrm>
          <a:prstGeom prst="rect">
            <a:avLst/>
          </a:prstGeom>
          <a:noFill/>
          <a:ln w="273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zh-CN" altLang="en-US" sz="1633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 rot="19860000">
            <a:off x="161613" y="1387702"/>
            <a:ext cx="439416" cy="190510"/>
          </a:xfrm>
          <a:prstGeom prst="rect">
            <a:avLst/>
          </a:prstGeom>
          <a:solidFill>
            <a:schemeClr val="bg1"/>
          </a:solidFill>
          <a:ln w="18360" cap="flat">
            <a:solidFill>
              <a:srgbClr val="FF3333"/>
            </a:solidFill>
            <a:round/>
            <a:headEnd/>
            <a:tailEnd/>
          </a:ln>
          <a:effectLst/>
          <a:extLst/>
        </p:spPr>
        <p:txBody>
          <a:bodyPr wrap="none" lIns="89802" tIns="63384" rIns="89802" bIns="48983" anchor="ctr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07526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07526" algn="l"/>
              </a:tabLst>
              <a:defRPr/>
            </a:pPr>
            <a:r>
              <a:rPr lang="en-AU" altLang="zh-CN" sz="1270" kern="0" dirty="0">
                <a:solidFill>
                  <a:srgbClr val="FF3333"/>
                </a:solidFill>
              </a:rPr>
              <a:t>MSP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9860000">
            <a:off x="4408598" y="1387702"/>
            <a:ext cx="439416" cy="190510"/>
          </a:xfrm>
          <a:prstGeom prst="rect">
            <a:avLst/>
          </a:prstGeom>
          <a:solidFill>
            <a:schemeClr val="bg1"/>
          </a:solidFill>
          <a:ln w="18360" cap="flat">
            <a:solidFill>
              <a:srgbClr val="FF3333"/>
            </a:solidFill>
            <a:round/>
            <a:headEnd/>
            <a:tailEnd/>
          </a:ln>
          <a:effectLst/>
          <a:extLst/>
        </p:spPr>
        <p:txBody>
          <a:bodyPr wrap="none" lIns="89802" tIns="63384" rIns="89802" bIns="48983" anchor="ctr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07526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07526" algn="l"/>
              </a:tabLst>
              <a:defRPr/>
            </a:pPr>
            <a:r>
              <a:rPr lang="en-AU" altLang="zh-CN" sz="1270" kern="0" dirty="0">
                <a:solidFill>
                  <a:srgbClr val="FF3333"/>
                </a:solidFill>
              </a:rPr>
              <a:t>MSP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 rot="19860000">
            <a:off x="214362" y="4490840"/>
            <a:ext cx="439416" cy="190510"/>
          </a:xfrm>
          <a:prstGeom prst="rect">
            <a:avLst/>
          </a:prstGeom>
          <a:solidFill>
            <a:schemeClr val="bg1"/>
          </a:solidFill>
          <a:ln w="18360" cap="flat">
            <a:solidFill>
              <a:srgbClr val="FF3333"/>
            </a:solidFill>
            <a:round/>
            <a:headEnd/>
            <a:tailEnd/>
          </a:ln>
          <a:effectLst/>
          <a:extLst/>
        </p:spPr>
        <p:txBody>
          <a:bodyPr wrap="none" lIns="89802" tIns="63384" rIns="89802" bIns="48983" anchor="ctr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07526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07526" algn="l"/>
              </a:tabLst>
              <a:defRPr/>
            </a:pPr>
            <a:r>
              <a:rPr lang="en-AU" altLang="zh-CN" sz="1270" kern="0" dirty="0">
                <a:solidFill>
                  <a:srgbClr val="FF3333"/>
                </a:solidFill>
              </a:rPr>
              <a:t>MSP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024870" y="4162044"/>
            <a:ext cx="1371515" cy="995981"/>
          </a:xfrm>
          <a:prstGeom prst="rect">
            <a:avLst/>
          </a:prstGeom>
          <a:noFill/>
          <a:ln w="2736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zh-CN" altLang="en-US" sz="1633">
              <a:solidFill>
                <a:srgbClr val="0000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 rot="19860000">
            <a:off x="5689163" y="4543060"/>
            <a:ext cx="506154" cy="190510"/>
          </a:xfrm>
          <a:prstGeom prst="rect">
            <a:avLst/>
          </a:prstGeom>
          <a:solidFill>
            <a:schemeClr val="bg1"/>
          </a:solidFill>
          <a:ln w="18360" cap="flat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lIns="89802" tIns="63384" rIns="89802" bIns="48983" anchor="ctr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07526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07526" algn="l"/>
              </a:tabLst>
              <a:defRPr/>
            </a:pPr>
            <a:r>
              <a:rPr lang="en-AU" altLang="zh-CN" sz="1270" kern="0" dirty="0">
                <a:solidFill>
                  <a:srgbClr val="0000FF"/>
                </a:solidFill>
              </a:rPr>
              <a:t>Binary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624902" y="2082822"/>
            <a:ext cx="1371515" cy="995981"/>
          </a:xfrm>
          <a:prstGeom prst="rect">
            <a:avLst/>
          </a:prstGeom>
          <a:noFill/>
          <a:ln w="2736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zh-CN" altLang="en-US" sz="1633">
              <a:solidFill>
                <a:srgbClr val="0000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 rot="19860000">
            <a:off x="4303747" y="2405632"/>
            <a:ext cx="506154" cy="190510"/>
          </a:xfrm>
          <a:prstGeom prst="rect">
            <a:avLst/>
          </a:prstGeom>
          <a:solidFill>
            <a:schemeClr val="bg1"/>
          </a:solidFill>
          <a:ln w="18360" cap="flat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lIns="89802" tIns="63384" rIns="89802" bIns="48983" anchor="ctr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07526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07526" algn="l"/>
              </a:tabLst>
              <a:defRPr/>
            </a:pPr>
            <a:r>
              <a:rPr lang="en-AU" altLang="zh-CN" sz="1270" kern="0" dirty="0">
                <a:solidFill>
                  <a:srgbClr val="0000FF"/>
                </a:solidFill>
              </a:rPr>
              <a:t>Binary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680" y="6320710"/>
            <a:ext cx="172925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Xue</a:t>
            </a:r>
            <a:r>
              <a:rPr lang="en-US" sz="1814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(2017)</a:t>
            </a:r>
            <a:endParaRPr lang="en-AU" sz="1814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72" y="135890"/>
            <a:ext cx="7343385" cy="698400"/>
          </a:xfrm>
        </p:spPr>
        <p:txBody>
          <a:bodyPr>
            <a:normAutofit/>
          </a:bodyPr>
          <a:lstStyle/>
          <a:p>
            <a:r>
              <a:rPr lang="en-AU" b="1" dirty="0"/>
              <a:t>SKA1-low pulsar </a:t>
            </a:r>
            <a:r>
              <a:rPr lang="en-US" altLang="zh-CN" b="1" dirty="0" smtClean="0"/>
              <a:t>detection </a:t>
            </a:r>
            <a:r>
              <a:rPr lang="en-AU" b="1" dirty="0" smtClean="0"/>
              <a:t>prospect</a:t>
            </a:r>
            <a:endParaRPr lang="en-AU" sz="28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9" y="1062902"/>
            <a:ext cx="7350633" cy="53850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24857" y="1319287"/>
            <a:ext cx="4849806" cy="744994"/>
            <a:chOff x="2193129" y="1475581"/>
            <a:chExt cx="5346574" cy="821304"/>
          </a:xfrm>
        </p:grpSpPr>
        <p:sp>
          <p:nvSpPr>
            <p:cNvPr id="9" name="TextBox 28"/>
            <p:cNvSpPr txBox="1"/>
            <p:nvPr/>
          </p:nvSpPr>
          <p:spPr>
            <a:xfrm>
              <a:off x="2345730" y="1979638"/>
              <a:ext cx="3558676" cy="31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70" dirty="0">
                  <a:cs typeface="Arial" panose="020B0604020202020204" pitchFamily="34" charset="0"/>
                </a:rPr>
                <a:t>Detectable pulsars using MWA incoherent</a:t>
              </a:r>
            </a:p>
          </p:txBody>
        </p:sp>
        <p:sp>
          <p:nvSpPr>
            <p:cNvPr id="10" name="TextBox 31"/>
            <p:cNvSpPr txBox="1"/>
            <p:nvPr/>
          </p:nvSpPr>
          <p:spPr>
            <a:xfrm>
              <a:off x="2345731" y="1727609"/>
              <a:ext cx="3240000" cy="31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70" dirty="0">
                  <a:cs typeface="Arial" panose="020B0604020202020204" pitchFamily="34" charset="0"/>
                </a:rPr>
                <a:t>Detectable pulsars using SKA1-low</a:t>
              </a:r>
            </a:p>
          </p:txBody>
        </p:sp>
        <p:sp>
          <p:nvSpPr>
            <p:cNvPr id="11" name="5-Point Star 32"/>
            <p:cNvSpPr>
              <a:spLocks noChangeAspect="1"/>
            </p:cNvSpPr>
            <p:nvPr/>
          </p:nvSpPr>
          <p:spPr>
            <a:xfrm>
              <a:off x="2193129" y="2030437"/>
              <a:ext cx="134940" cy="127921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51"/>
            </a:p>
          </p:txBody>
        </p:sp>
        <p:sp>
          <p:nvSpPr>
            <p:cNvPr id="12" name="Flowchart: Connector 4"/>
            <p:cNvSpPr>
              <a:spLocks noChangeAspect="1"/>
            </p:cNvSpPr>
            <p:nvPr/>
          </p:nvSpPr>
          <p:spPr>
            <a:xfrm>
              <a:off x="2230500" y="1839395"/>
              <a:ext cx="60198" cy="57145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51"/>
            </a:p>
          </p:txBody>
        </p:sp>
        <p:sp>
          <p:nvSpPr>
            <p:cNvPr id="13" name="Flowchart: Connector 4"/>
            <p:cNvSpPr>
              <a:spLocks noChangeAspect="1"/>
            </p:cNvSpPr>
            <p:nvPr/>
          </p:nvSpPr>
          <p:spPr>
            <a:xfrm>
              <a:off x="2228848" y="1591204"/>
              <a:ext cx="63502" cy="63494"/>
            </a:xfrm>
            <a:prstGeom prst="flowChartConnector">
              <a:avLst/>
            </a:prstGeom>
            <a:solidFill>
              <a:srgbClr val="C4B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51"/>
            </a:p>
          </p:txBody>
        </p:sp>
        <p:sp>
          <p:nvSpPr>
            <p:cNvPr id="14" name="TextBox 31"/>
            <p:cNvSpPr txBox="1"/>
            <p:nvPr/>
          </p:nvSpPr>
          <p:spPr>
            <a:xfrm>
              <a:off x="2345731" y="1475581"/>
              <a:ext cx="5193972" cy="31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70" dirty="0">
                  <a:cs typeface="Arial" panose="020B0604020202020204" pitchFamily="34" charset="0"/>
                </a:rPr>
                <a:t>PSRPOP total population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62108" y="6048658"/>
            <a:ext cx="2570652" cy="3539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chemeClr val="bg1"/>
                </a:solidFill>
              </a:rPr>
              <a:t>SKA1-low</a:t>
            </a:r>
            <a:r>
              <a:rPr lang="en-AU" sz="1700" b="1" dirty="0" smtClean="0">
                <a:solidFill>
                  <a:schemeClr val="bg1"/>
                </a:solidFill>
              </a:rPr>
              <a:t>:   </a:t>
            </a:r>
            <a:r>
              <a:rPr lang="en-AU" sz="1700" b="1" dirty="0">
                <a:solidFill>
                  <a:schemeClr val="bg1"/>
                </a:solidFill>
              </a:rPr>
              <a:t>~ 9400 pulsars</a:t>
            </a:r>
          </a:p>
        </p:txBody>
      </p:sp>
    </p:spTree>
    <p:extLst>
      <p:ext uri="{BB962C8B-B14F-4D97-AF65-F5344CB8AC3E}">
        <p14:creationId xmlns:p14="http://schemas.microsoft.com/office/powerpoint/2010/main" val="37338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266" y="1158240"/>
            <a:ext cx="7091391" cy="5211221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latin typeface="Arial Black" panose="020B0A04020102020204" pitchFamily="34" charset="0"/>
              </a:rPr>
              <a:t>Searching for new pulsars</a:t>
            </a:r>
          </a:p>
          <a:p>
            <a:pPr algn="r"/>
            <a:r>
              <a:rPr lang="en-US" sz="3600" dirty="0" smtClean="0">
                <a:latin typeface="Arial Black" panose="020B0A04020102020204" pitchFamily="34" charset="0"/>
              </a:rPr>
              <a:t>with low-frequency</a:t>
            </a:r>
          </a:p>
          <a:p>
            <a:pPr algn="r"/>
            <a:r>
              <a:rPr lang="en-US" sz="3600" dirty="0" smtClean="0">
                <a:latin typeface="Arial Black" panose="020B0A04020102020204" pitchFamily="34" charset="0"/>
              </a:rPr>
              <a:t>instruments</a:t>
            </a:r>
            <a:endParaRPr lang="en-AU" sz="36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1160" y="4337090"/>
            <a:ext cx="262924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talks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SzPct val="3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Hiroki KUMAMOTO</a:t>
            </a:r>
          </a:p>
          <a:p>
            <a:pPr marL="285750" indent="-285750">
              <a:lnSpc>
                <a:spcPct val="130000"/>
              </a:lnSpc>
              <a:buSzPct val="30000"/>
              <a:buFont typeface="Arial" panose="020B0604020202020204" pitchFamily="34" charset="0"/>
              <a:buChar char="•"/>
            </a:pPr>
            <a:r>
              <a:rPr lang="en-AU" sz="2000" dirty="0" err="1">
                <a:solidFill>
                  <a:schemeClr val="bg1"/>
                </a:solidFill>
              </a:rPr>
              <a:t>Naoyuki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  <a:r>
              <a:rPr lang="en-AU" sz="2000" dirty="0" smtClean="0">
                <a:solidFill>
                  <a:schemeClr val="bg1"/>
                </a:solidFill>
              </a:rPr>
              <a:t>YONEMARU</a:t>
            </a:r>
          </a:p>
          <a:p>
            <a:pPr marL="285750" indent="-285750">
              <a:lnSpc>
                <a:spcPct val="130000"/>
              </a:lnSpc>
              <a:buSzPct val="3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Zhongli ZHANG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219" y="1708296"/>
            <a:ext cx="5248021" cy="34103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idx="4294967295"/>
          </p:nvPr>
        </p:nvSpPr>
        <p:spPr>
          <a:xfrm>
            <a:off x="456480" y="6450438"/>
            <a:ext cx="2350080" cy="275068"/>
          </a:xfrm>
        </p:spPr>
        <p:txBody>
          <a:bodyPr/>
          <a:lstStyle/>
          <a:p>
            <a:r>
              <a:rPr lang="en-AU" altLang="en-US" smtClean="0"/>
              <a:t>Southern Pulsar Census and Polarimetric Studies with the MWA</a:t>
            </a:r>
            <a:endParaRPr lang="en-AU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2422" y="249533"/>
            <a:ext cx="899427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700" b="1" dirty="0" smtClean="0">
                <a:solidFill>
                  <a:srgbClr val="FFFF00"/>
                </a:solidFill>
              </a:rPr>
              <a:t>GMRT </a:t>
            </a:r>
            <a:r>
              <a:rPr lang="en-AU" sz="2700" b="1" dirty="0">
                <a:solidFill>
                  <a:srgbClr val="FFFF00"/>
                </a:solidFill>
              </a:rPr>
              <a:t>High Resolution Southern Sky (GHRSS) survey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89916" y="4055246"/>
            <a:ext cx="30960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6300" y="1182040"/>
            <a:ext cx="6087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off-Galactic plane (</a:t>
            </a:r>
            <a:r>
              <a:rPr lang="en-AU" sz="2000" b="1" dirty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 &gt; 5°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survey at </a:t>
            </a:r>
            <a:r>
              <a:rPr lang="en-AU" sz="2000" b="1" dirty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322 MHz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040" y="5218846"/>
            <a:ext cx="2760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F3F3F3"/>
                </a:solidFill>
              </a:rPr>
              <a:t>Bhattacharyya </a:t>
            </a:r>
            <a:r>
              <a:rPr lang="en-US" dirty="0" smtClean="0">
                <a:solidFill>
                  <a:srgbClr val="F3F3F3"/>
                </a:solidFill>
              </a:rPr>
              <a:t>et al. (2016)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6019800" y="2141696"/>
            <a:ext cx="306324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900" dirty="0">
                <a:solidFill>
                  <a:schemeClr val="bg1"/>
                </a:solidFill>
              </a:rPr>
              <a:t>Discovered</a:t>
            </a:r>
            <a:r>
              <a:rPr lang="en-AU" sz="1900" dirty="0">
                <a:solidFill>
                  <a:srgbClr val="F6BB1C"/>
                </a:solidFill>
              </a:rPr>
              <a:t> 17</a:t>
            </a:r>
            <a:r>
              <a:rPr lang="en-AU" sz="1900" dirty="0" smtClean="0">
                <a:solidFill>
                  <a:schemeClr val="bg1"/>
                </a:solidFill>
              </a:rPr>
              <a:t> </a:t>
            </a:r>
            <a:r>
              <a:rPr lang="en-AU" sz="1900" dirty="0">
                <a:solidFill>
                  <a:schemeClr val="bg1"/>
                </a:solidFill>
              </a:rPr>
              <a:t>pulsars </a:t>
            </a:r>
          </a:p>
          <a:p>
            <a:endParaRPr lang="en-AU" sz="19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AU" sz="1900" dirty="0" smtClean="0">
                <a:solidFill>
                  <a:schemeClr val="bg1"/>
                </a:solidFill>
              </a:rPr>
              <a:t>Including</a:t>
            </a:r>
            <a:r>
              <a:rPr lang="en-US" sz="1900" dirty="0">
                <a:solidFill>
                  <a:schemeClr val="bg1"/>
                </a:solidFill>
              </a:rPr>
              <a:t>:</a:t>
            </a:r>
            <a:endParaRPr lang="en-AU" sz="19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solidFill>
                  <a:srgbClr val="F6BB1C"/>
                </a:solidFill>
              </a:rPr>
              <a:t>1</a:t>
            </a:r>
            <a:r>
              <a:rPr lang="en-AU" sz="1900" dirty="0">
                <a:solidFill>
                  <a:schemeClr val="bg1"/>
                </a:solidFill>
              </a:rPr>
              <a:t> millisecond </a:t>
            </a:r>
            <a:r>
              <a:rPr lang="en-AU" sz="1900" dirty="0" smtClean="0">
                <a:solidFill>
                  <a:schemeClr val="bg1"/>
                </a:solidFill>
              </a:rPr>
              <a:t>pulsar (MSP)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 smtClean="0">
                <a:solidFill>
                  <a:srgbClr val="F6BB1C"/>
                </a:solidFill>
              </a:rPr>
              <a:t>2</a:t>
            </a:r>
            <a:r>
              <a:rPr lang="en-AU" sz="1900" dirty="0" smtClean="0">
                <a:solidFill>
                  <a:schemeClr val="bg1"/>
                </a:solidFill>
              </a:rPr>
              <a:t> </a:t>
            </a:r>
            <a:r>
              <a:rPr lang="en-AU" sz="1900" dirty="0">
                <a:solidFill>
                  <a:schemeClr val="bg1"/>
                </a:solidFill>
              </a:rPr>
              <a:t>mildly recycled pulsars </a:t>
            </a:r>
            <a:endParaRPr lang="en-AU" sz="19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900" dirty="0" smtClean="0">
                <a:solidFill>
                  <a:srgbClr val="F6BB1C"/>
                </a:solidFill>
              </a:rPr>
              <a:t>1</a:t>
            </a:r>
            <a:r>
              <a:rPr lang="en-AU" sz="1900" dirty="0" smtClean="0">
                <a:solidFill>
                  <a:schemeClr val="bg1"/>
                </a:solidFill>
              </a:rPr>
              <a:t> </a:t>
            </a:r>
            <a:r>
              <a:rPr lang="en-AU" sz="1900" dirty="0">
                <a:solidFill>
                  <a:schemeClr val="bg1"/>
                </a:solidFill>
              </a:rPr>
              <a:t>pulsar with γ-ray pulsation</a:t>
            </a:r>
          </a:p>
        </p:txBody>
      </p:sp>
    </p:spTree>
    <p:extLst>
      <p:ext uri="{BB962C8B-B14F-4D97-AF65-F5344CB8AC3E}">
        <p14:creationId xmlns:p14="http://schemas.microsoft.com/office/powerpoint/2010/main" val="11984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484758" y="1901007"/>
            <a:ext cx="33817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rgbClr val="FFC000"/>
                </a:solidFill>
              </a:rPr>
              <a:t>72</a:t>
            </a:r>
            <a:r>
              <a:rPr lang="en-AU" dirty="0" smtClean="0">
                <a:solidFill>
                  <a:schemeClr val="bg1"/>
                </a:solidFill>
              </a:rPr>
              <a:t> confirmed discoveries</a:t>
            </a:r>
          </a:p>
          <a:p>
            <a:r>
              <a:rPr lang="en-US" altLang="zh-CN" dirty="0" smtClean="0">
                <a:solidFill>
                  <a:schemeClr val="bg1"/>
                </a:solidFill>
              </a:rPr>
              <a:t>+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from pilot survey</a:t>
            </a:r>
            <a:endParaRPr lang="en-AU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+</a:t>
            </a:r>
          </a:p>
          <a:p>
            <a:r>
              <a:rPr lang="en-AU" dirty="0" smtClean="0">
                <a:solidFill>
                  <a:srgbClr val="FFC000"/>
                </a:solidFill>
              </a:rPr>
              <a:t>4</a:t>
            </a:r>
            <a:r>
              <a:rPr lang="en-AU" dirty="0" smtClean="0">
                <a:solidFill>
                  <a:schemeClr val="bg1"/>
                </a:solidFill>
              </a:rPr>
              <a:t> targeted searches for pulsars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</a:t>
            </a:r>
          </a:p>
          <a:p>
            <a:r>
              <a:rPr lang="en-AU" dirty="0" smtClean="0">
                <a:solidFill>
                  <a:srgbClr val="FFC000"/>
                </a:solidFill>
              </a:rPr>
              <a:t>9</a:t>
            </a:r>
            <a:r>
              <a:rPr lang="en-AU" dirty="0" smtClean="0">
                <a:solidFill>
                  <a:schemeClr val="bg1"/>
                </a:solidFill>
              </a:rPr>
              <a:t> non-confirmed (yet) candidates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30112" y="987321"/>
            <a:ext cx="3973544" cy="7571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AU" dirty="0" smtClean="0">
                <a:solidFill>
                  <a:schemeClr val="bg1"/>
                </a:solidFill>
              </a:rPr>
              <a:t>Entire Northern sky in </a:t>
            </a:r>
            <a:r>
              <a:rPr lang="en-US" altLang="zh-CN" dirty="0" smtClean="0">
                <a:solidFill>
                  <a:srgbClr val="F6BB1C"/>
                </a:solidFill>
              </a:rPr>
              <a:t>three</a:t>
            </a:r>
            <a:r>
              <a:rPr lang="en-US" altLang="zh-CN" dirty="0" smtClean="0">
                <a:solidFill>
                  <a:schemeClr val="bg1"/>
                </a:solidFill>
              </a:rPr>
              <a:t> pass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</a:rPr>
              <a:t>Centre frequency: </a:t>
            </a:r>
            <a:r>
              <a:rPr lang="en-US" altLang="zh-CN" dirty="0">
                <a:solidFill>
                  <a:srgbClr val="F6BB1C"/>
                </a:solidFill>
              </a:rPr>
              <a:t>135 </a:t>
            </a:r>
            <a:r>
              <a:rPr lang="en-US" altLang="zh-CN" dirty="0" smtClean="0">
                <a:solidFill>
                  <a:srgbClr val="F6BB1C"/>
                </a:solidFill>
              </a:rPr>
              <a:t>MHz</a:t>
            </a:r>
            <a:endParaRPr lang="en-US" altLang="zh-CN" dirty="0">
              <a:solidFill>
                <a:srgbClr val="F6BB1C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11" y="4130772"/>
            <a:ext cx="4339789" cy="21469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01512" y="6291796"/>
            <a:ext cx="400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LOFAR Discoveries in Galactic Coordinate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479" y="1000350"/>
            <a:ext cx="4491882" cy="278216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4918" y="85758"/>
            <a:ext cx="8413642" cy="650240"/>
          </a:xfrm>
        </p:spPr>
        <p:txBody>
          <a:bodyPr>
            <a:no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+mn-lt"/>
              </a:rPr>
              <a:t>LOFAR Tied-Array All-Sky Survey (LOTAAS)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757" y="4387334"/>
            <a:ext cx="4202323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</a:rPr>
              <a:t>Interesting </a:t>
            </a:r>
            <a:r>
              <a:rPr lang="en-AU" dirty="0" smtClean="0">
                <a:solidFill>
                  <a:schemeClr val="bg1"/>
                </a:solidFill>
              </a:rPr>
              <a:t>discoveries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AU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rgbClr val="F6BB1C"/>
                </a:solidFill>
              </a:rPr>
              <a:t>Slowest</a:t>
            </a:r>
            <a:r>
              <a:rPr lang="en-US" altLang="zh-CN" dirty="0" smtClean="0">
                <a:solidFill>
                  <a:schemeClr val="bg1"/>
                </a:solidFill>
              </a:rPr>
              <a:t> pulsar yet: </a:t>
            </a:r>
            <a:r>
              <a:rPr lang="en-AU" dirty="0" smtClean="0">
                <a:solidFill>
                  <a:srgbClr val="F6BB1C"/>
                </a:solidFill>
              </a:rPr>
              <a:t>23.5 s</a:t>
            </a:r>
            <a:r>
              <a:rPr lang="en-AU" dirty="0" smtClean="0">
                <a:solidFill>
                  <a:schemeClr val="bg1"/>
                </a:solidFill>
              </a:rPr>
              <a:t>  spinning period</a:t>
            </a:r>
          </a:p>
          <a:p>
            <a:pPr algn="r"/>
            <a:r>
              <a:rPr lang="en-AU" dirty="0" smtClean="0">
                <a:solidFill>
                  <a:schemeClr val="bg1"/>
                </a:solidFill>
              </a:rPr>
              <a:t>                          far beyond the conventional pulsar death line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247757" y="5620374"/>
            <a:ext cx="4383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rgbClr val="F6BB1C"/>
                </a:solidFill>
              </a:rPr>
              <a:t>Fastest</a:t>
            </a:r>
            <a:r>
              <a:rPr lang="en-AU" dirty="0" smtClean="0">
                <a:solidFill>
                  <a:schemeClr val="bg1"/>
                </a:solidFill>
              </a:rPr>
              <a:t> </a:t>
            </a:r>
            <a:r>
              <a:rPr lang="en-AU" dirty="0">
                <a:solidFill>
                  <a:schemeClr val="bg1"/>
                </a:solidFill>
              </a:rPr>
              <a:t>field MSP</a:t>
            </a:r>
            <a:r>
              <a:rPr lang="en-AU" dirty="0" smtClean="0">
                <a:solidFill>
                  <a:schemeClr val="bg1"/>
                </a:solidFill>
              </a:rPr>
              <a:t>: </a:t>
            </a:r>
            <a:r>
              <a:rPr lang="en-AU" dirty="0" smtClean="0">
                <a:solidFill>
                  <a:srgbClr val="F6BB1C"/>
                </a:solidFill>
              </a:rPr>
              <a:t>1.414 </a:t>
            </a:r>
            <a:r>
              <a:rPr lang="en-US" altLang="zh-CN" dirty="0" err="1" smtClean="0">
                <a:solidFill>
                  <a:srgbClr val="F6BB1C"/>
                </a:solidFill>
              </a:rPr>
              <a:t>ms</a:t>
            </a:r>
            <a:r>
              <a:rPr lang="en-US" altLang="zh-CN" dirty="0" smtClean="0">
                <a:solidFill>
                  <a:schemeClr val="bg1"/>
                </a:solidFill>
              </a:rPr>
              <a:t> spinning period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13922" y="1236607"/>
            <a:ext cx="4598755" cy="4705426"/>
          </a:xfrm>
          <a:ln/>
        </p:spPr>
        <p:txBody>
          <a:bodyPr vert="horz" wrap="square" lIns="0" tIns="0" rIns="91431" bIns="4571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89556" lvl="2" indent="-325411">
              <a:lnSpc>
                <a:spcPct val="160000"/>
              </a:lnSpc>
              <a:buSzPct val="45000"/>
              <a:buFont typeface="Wingdings" panose="05000000000000000000" pitchFamily="2" charset="2"/>
              <a:buChar char=""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Neutron stars</a:t>
            </a:r>
          </a:p>
          <a:p>
            <a:pPr marL="489556" lvl="2" indent="-325411">
              <a:lnSpc>
                <a:spcPct val="160000"/>
              </a:lnSpc>
              <a:buSzPct val="45000"/>
              <a:buFont typeface="Wingdings" panose="05000000000000000000" pitchFamily="2" charset="2"/>
              <a:buChar char=""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Rapidly rotating </a:t>
            </a:r>
            <a:endParaRPr lang="en-US" altLang="en-US" sz="2600" dirty="0" smtClean="0">
              <a:latin typeface="+mn-lt"/>
            </a:endParaRPr>
          </a:p>
          <a:p>
            <a:pPr marL="164145" lvl="2" indent="0">
              <a:lnSpc>
                <a:spcPct val="160000"/>
              </a:lnSpc>
              <a:buSzPct val="45000"/>
              <a:buNone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 </a:t>
            </a:r>
            <a:r>
              <a:rPr lang="en-US" altLang="en-US" sz="2600" dirty="0" smtClean="0">
                <a:latin typeface="+mn-lt"/>
              </a:rPr>
              <a:t>      </a:t>
            </a:r>
            <a:r>
              <a:rPr lang="en-US" altLang="en-US" dirty="0" smtClean="0">
                <a:latin typeface="+mn-lt"/>
              </a:rPr>
              <a:t> (~ </a:t>
            </a:r>
            <a:r>
              <a:rPr lang="en-US" altLang="en-US" dirty="0" smtClean="0">
                <a:solidFill>
                  <a:srgbClr val="F6BB1C"/>
                </a:solidFill>
                <a:latin typeface="+mn-lt"/>
              </a:rPr>
              <a:t>1 </a:t>
            </a:r>
            <a:r>
              <a:rPr lang="en-US" altLang="en-US" dirty="0" err="1" smtClean="0">
                <a:solidFill>
                  <a:srgbClr val="F6BB1C"/>
                </a:solidFill>
                <a:latin typeface="+mn-lt"/>
              </a:rPr>
              <a:t>ms</a:t>
            </a:r>
            <a:r>
              <a:rPr lang="en-US" altLang="en-US" dirty="0" smtClean="0">
                <a:solidFill>
                  <a:srgbClr val="F6BB1C"/>
                </a:solidFill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to </a:t>
            </a:r>
            <a:r>
              <a:rPr lang="en-US" altLang="en-US" dirty="0" smtClean="0">
                <a:solidFill>
                  <a:srgbClr val="F6BB1C"/>
                </a:solidFill>
                <a:latin typeface="+mn-lt"/>
              </a:rPr>
              <a:t>10 s</a:t>
            </a:r>
            <a:r>
              <a:rPr lang="en-US" altLang="en-US" dirty="0" smtClean="0">
                <a:latin typeface="+mn-lt"/>
              </a:rPr>
              <a:t>)</a:t>
            </a:r>
            <a:endParaRPr lang="en-US" altLang="en-US" sz="2600" dirty="0">
              <a:latin typeface="+mn-lt"/>
            </a:endParaRPr>
          </a:p>
          <a:p>
            <a:pPr marL="489556" lvl="2" indent="-325411">
              <a:lnSpc>
                <a:spcPct val="160000"/>
              </a:lnSpc>
              <a:buSzPct val="45000"/>
              <a:buFont typeface="Wingdings" panose="05000000000000000000" pitchFamily="2" charset="2"/>
              <a:buChar char=""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Radius: </a:t>
            </a:r>
            <a:r>
              <a:rPr lang="en-US" altLang="en-US" sz="2600" dirty="0" smtClean="0">
                <a:latin typeface="+mn-lt"/>
              </a:rPr>
              <a:t>~ </a:t>
            </a:r>
            <a:r>
              <a:rPr lang="en-US" altLang="en-US" sz="2600" dirty="0" smtClean="0">
                <a:solidFill>
                  <a:srgbClr val="F6BB1C"/>
                </a:solidFill>
                <a:latin typeface="+mn-lt"/>
              </a:rPr>
              <a:t>10 </a:t>
            </a:r>
            <a:r>
              <a:rPr lang="en-US" altLang="en-US" sz="2600" dirty="0">
                <a:solidFill>
                  <a:srgbClr val="F6BB1C"/>
                </a:solidFill>
                <a:latin typeface="+mn-lt"/>
              </a:rPr>
              <a:t>km</a:t>
            </a:r>
          </a:p>
          <a:p>
            <a:pPr marL="489556" lvl="2" indent="-325411">
              <a:lnSpc>
                <a:spcPct val="160000"/>
              </a:lnSpc>
              <a:buSzPct val="45000"/>
              <a:buFont typeface="Wingdings" panose="05000000000000000000" pitchFamily="2" charset="2"/>
              <a:buChar char=""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Mass: </a:t>
            </a:r>
            <a:r>
              <a:rPr lang="en-US" altLang="en-US" sz="2600" dirty="0" smtClean="0">
                <a:latin typeface="+mn-lt"/>
              </a:rPr>
              <a:t>~ </a:t>
            </a:r>
            <a:r>
              <a:rPr lang="en-US" altLang="en-US" sz="2600" dirty="0" smtClean="0">
                <a:solidFill>
                  <a:srgbClr val="F6BB1C"/>
                </a:solidFill>
                <a:latin typeface="+mn-lt"/>
              </a:rPr>
              <a:t>1.2 </a:t>
            </a:r>
            <a:r>
              <a:rPr lang="en-US" altLang="zh-CN" sz="2600" dirty="0" smtClean="0">
                <a:solidFill>
                  <a:schemeClr val="bg1"/>
                </a:solidFill>
                <a:latin typeface="+mn-lt"/>
              </a:rPr>
              <a:t>to</a:t>
            </a:r>
            <a:r>
              <a:rPr lang="en-US" altLang="zh-CN" sz="2600" dirty="0" smtClean="0">
                <a:solidFill>
                  <a:srgbClr val="F6BB1C"/>
                </a:solidFill>
                <a:latin typeface="+mn-lt"/>
              </a:rPr>
              <a:t> 2.3</a:t>
            </a:r>
            <a:r>
              <a:rPr lang="en-US" altLang="en-US" sz="2600" dirty="0" smtClean="0">
                <a:solidFill>
                  <a:srgbClr val="F6BB1C"/>
                </a:solidFill>
                <a:latin typeface="+mn-lt"/>
              </a:rPr>
              <a:t> M</a:t>
            </a:r>
            <a:r>
              <a:rPr lang="en-US" altLang="en-US" sz="2600" baseline="-33000" dirty="0">
                <a:solidFill>
                  <a:srgbClr val="F6BB1C"/>
                </a:solidFill>
                <a:latin typeface="+mn-lt"/>
              </a:rPr>
              <a:t>☉</a:t>
            </a:r>
          </a:p>
          <a:p>
            <a:pPr marL="489556" lvl="2" indent="-325411">
              <a:lnSpc>
                <a:spcPct val="160000"/>
              </a:lnSpc>
              <a:buSzPct val="45000"/>
              <a:buFont typeface="Wingdings" panose="05000000000000000000" pitchFamily="2" charset="2"/>
              <a:buChar char=""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Pulse:</a:t>
            </a:r>
          </a:p>
          <a:p>
            <a:pPr marL="652262" lvl="3" indent="-325411">
              <a:lnSpc>
                <a:spcPct val="160000"/>
              </a:lnSpc>
              <a:buSzPct val="45000"/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r>
              <a:rPr lang="en-US" altLang="en-US" sz="2600" dirty="0">
                <a:latin typeface="+mn-lt"/>
              </a:rPr>
              <a:t>Light house effect</a:t>
            </a:r>
          </a:p>
          <a:p>
            <a:pPr>
              <a:lnSpc>
                <a:spcPct val="160000"/>
              </a:lnSpc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</a:tabLst>
            </a:pPr>
            <a:endParaRPr lang="en-US" alt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675184" y="65514"/>
            <a:ext cx="1617785" cy="699767"/>
          </a:xfrm>
          <a:ln/>
        </p:spPr>
        <p:txBody>
          <a:bodyPr vert="horz" wrap="square" lIns="91431" tIns="35478" rIns="91431" bIns="45715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tabLst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</a:tabLst>
            </a:pPr>
            <a:r>
              <a:rPr lang="en-US" altLang="en-US" sz="3199" b="1" dirty="0"/>
              <a:t>Pulsars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404716" y="6269823"/>
            <a:ext cx="2547093" cy="28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0" tIns="55558" rIns="81630" bIns="40814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92000"/>
              </a:lnSpc>
              <a:spcBef>
                <a:spcPts val="1089"/>
              </a:spcBef>
              <a:spcAft>
                <a:spcPts val="907"/>
              </a:spcAft>
            </a:pPr>
            <a:r>
              <a:rPr lang="en-US" altLang="en-US" sz="1450" dirty="0">
                <a:solidFill>
                  <a:schemeClr val="bg1"/>
                </a:solidFill>
                <a:latin typeface="FreeSans" pitchFamily="32" charset="0"/>
                <a:ea typeface="SimSun" panose="02010600030101010101" pitchFamily="2" charset="-122"/>
              </a:rPr>
              <a:t>Credit: Jen Christiansen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62" y="3742889"/>
            <a:ext cx="4437614" cy="24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62" y="1043172"/>
            <a:ext cx="4440494" cy="248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376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24" y="317774"/>
            <a:ext cx="7560860" cy="650240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The Southern-sky MWA Rapid Two-metre</a:t>
            </a:r>
            <a:br>
              <a:rPr lang="en-AU" b="1" dirty="0"/>
            </a:br>
            <a:r>
              <a:rPr lang="en-AU" b="1" dirty="0"/>
              <a:t>(SMART) pulsar survey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72" y="4066910"/>
            <a:ext cx="5227093" cy="23884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0405" y="4909786"/>
            <a:ext cx="1909497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</a:t>
            </a:r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</a:p>
          <a:p>
            <a:pPr algn="ctr"/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4800 sec)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5497" y="1736825"/>
            <a:ext cx="2177199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VCS </a:t>
            </a:r>
            <a:r>
              <a:rPr lang="en-A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pointings</a:t>
            </a:r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140-170 MHz)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18435" y="3250600"/>
            <a:ext cx="292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US" altLang="zh-CN" sz="2000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have already been taken</a:t>
            </a:r>
            <a:endParaRPr lang="en-AU" sz="2000" dirty="0">
              <a:solidFill>
                <a:srgbClr val="F6B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172" y="1222818"/>
            <a:ext cx="5227093" cy="2600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172" y="6473726"/>
            <a:ext cx="1577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Nick </a:t>
            </a:r>
            <a:r>
              <a:rPr lang="en-US" sz="1600" dirty="0" err="1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Swainston</a:t>
            </a:r>
            <a:endParaRPr lang="en-US" sz="16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5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b="1" dirty="0">
                <a:latin typeface="Arial Black" panose="020B0A04020102020204" pitchFamily="34" charset="0"/>
              </a:rPr>
              <a:t>Why Pulsars at &lt; 300MHz</a:t>
            </a:r>
            <a:endParaRPr lang="en-AU" sz="3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42340"/>
            <a:ext cx="7790179" cy="5211221"/>
          </a:xfrm>
        </p:spPr>
        <p:txBody>
          <a:bodyPr>
            <a:noAutofit/>
          </a:bodyPr>
          <a:lstStyle/>
          <a:p>
            <a:r>
              <a:rPr lang="en-AU" sz="2400" dirty="0"/>
              <a:t>Surveys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Huge field-of-view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Higher flux density 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r>
              <a:rPr lang="en-AU" sz="2400" dirty="0" smtClean="0"/>
              <a:t>Emission </a:t>
            </a:r>
            <a:r>
              <a:rPr lang="en-AU" sz="2400" dirty="0"/>
              <a:t>mechanism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00FFFF"/>
                </a:solidFill>
                <a:latin typeface="+mn-lt"/>
              </a:rPr>
              <a:t>Profile evolution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FFFF"/>
                </a:solidFill>
                <a:latin typeface="+mn-lt"/>
              </a:rPr>
              <a:t>Polarimetry</a:t>
            </a:r>
            <a:endParaRPr lang="en-AU" sz="2400" dirty="0" smtClean="0">
              <a:solidFill>
                <a:srgbClr val="00FFFF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00FFFF"/>
                </a:solidFill>
                <a:latin typeface="+mj-lt"/>
              </a:rPr>
              <a:t>Spectral indices </a:t>
            </a:r>
            <a:r>
              <a:rPr lang="en-AU" sz="2400" dirty="0">
                <a:solidFill>
                  <a:srgbClr val="00FFFF"/>
                </a:solidFill>
                <a:latin typeface="+mj-lt"/>
              </a:rPr>
              <a:t>(</a:t>
            </a:r>
            <a:r>
              <a:rPr lang="en-AU" sz="2400" dirty="0" smtClean="0">
                <a:solidFill>
                  <a:srgbClr val="00FFFF"/>
                </a:solidFill>
                <a:latin typeface="+mj-lt"/>
              </a:rPr>
              <a:t>flattening, turnover,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FFFF"/>
                </a:solidFill>
                <a:latin typeface="+mj-lt"/>
              </a:rPr>
              <a:t>Emission phenomena (nulling, sub-pulse drifting, etc.)</a:t>
            </a:r>
            <a:endParaRPr lang="en-AU" sz="2400" dirty="0" smtClean="0">
              <a:solidFill>
                <a:srgbClr val="00FFFF"/>
              </a:solidFill>
              <a:latin typeface="+mn-lt"/>
            </a:endParaRPr>
          </a:p>
          <a:p>
            <a:r>
              <a:rPr lang="en-AU" sz="2400" dirty="0" smtClean="0"/>
              <a:t>Interstellar </a:t>
            </a:r>
            <a:r>
              <a:rPr lang="en-AU" sz="2400" dirty="0"/>
              <a:t>medium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+mn-lt"/>
              </a:rPr>
              <a:t>Precise </a:t>
            </a:r>
            <a:r>
              <a:rPr lang="en-AU" sz="2400" dirty="0">
                <a:solidFill>
                  <a:schemeClr val="bg1"/>
                </a:solidFill>
                <a:latin typeface="+mn-lt"/>
              </a:rPr>
              <a:t>dispersion </a:t>
            </a:r>
            <a:r>
              <a:rPr lang="en-AU" sz="2400" dirty="0">
                <a:solidFill>
                  <a:schemeClr val="bg1"/>
                </a:solidFill>
                <a:latin typeface="+mn-lt"/>
              </a:rPr>
              <a:t>measure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Precise rotation </a:t>
            </a:r>
            <a:r>
              <a:rPr lang="en-AU" sz="2400" dirty="0" smtClean="0">
                <a:solidFill>
                  <a:schemeClr val="bg1"/>
                </a:solidFill>
                <a:latin typeface="+mn-lt"/>
              </a:rPr>
              <a:t>measure</a:t>
            </a:r>
            <a:endParaRPr lang="en-AU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Scattering</a:t>
            </a:r>
          </a:p>
          <a:p>
            <a:endParaRPr lang="en-A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63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3" y="976760"/>
            <a:ext cx="3849881" cy="5409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79" y="140350"/>
            <a:ext cx="7828401" cy="65024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FFFF00"/>
                </a:solidFill>
                <a:latin typeface="+mj-lt"/>
              </a:rPr>
              <a:t>Profile evolution </a:t>
            </a:r>
            <a:r>
              <a:rPr lang="en-US" altLang="zh-CN" sz="3600" b="1" dirty="0">
                <a:solidFill>
                  <a:srgbClr val="FFFF00"/>
                </a:solidFill>
                <a:latin typeface="+mj-lt"/>
              </a:rPr>
              <a:t>with frequency (</a:t>
            </a:r>
            <a:r>
              <a:rPr lang="en-US" altLang="zh-CN" sz="3600" b="1" dirty="0" smtClean="0">
                <a:solidFill>
                  <a:srgbClr val="FFFF00"/>
                </a:solidFill>
                <a:latin typeface="+mj-lt"/>
              </a:rPr>
              <a:t>MSPs)</a:t>
            </a:r>
            <a:endParaRPr lang="en-AU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6999" y="974231"/>
            <a:ext cx="16530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/>
              <a:t>MSP J0437-4715</a:t>
            </a:r>
            <a:endParaRPr lang="en-AU" sz="1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46" y="1264386"/>
            <a:ext cx="3555250" cy="5097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1674" y="946935"/>
            <a:ext cx="1593706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33" dirty="0"/>
              <a:t>MSP J2145-0750</a:t>
            </a:r>
            <a:endParaRPr lang="en-AU" sz="1633" dirty="0"/>
          </a:p>
        </p:txBody>
      </p:sp>
      <p:sp>
        <p:nvSpPr>
          <p:cNvPr id="8" name="TextBox 7"/>
          <p:cNvSpPr txBox="1"/>
          <p:nvPr/>
        </p:nvSpPr>
        <p:spPr>
          <a:xfrm>
            <a:off x="3788190" y="6386639"/>
            <a:ext cx="17059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>
                <a:solidFill>
                  <a:schemeClr val="bg1"/>
                </a:solidFill>
              </a:rPr>
              <a:t>Bhat et al. </a:t>
            </a:r>
            <a:r>
              <a:rPr lang="en-US" altLang="zh-CN" sz="1700" dirty="0" smtClean="0">
                <a:solidFill>
                  <a:schemeClr val="bg1"/>
                </a:solidFill>
              </a:rPr>
              <a:t>(2018)</a:t>
            </a:r>
            <a:endParaRPr lang="en-AU" sz="17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046" y="976760"/>
            <a:ext cx="355525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700" dirty="0" smtClean="0"/>
              <a:t>MSP J2145-0750</a:t>
            </a:r>
            <a:endParaRPr lang="en-AU" sz="1700" dirty="0"/>
          </a:p>
        </p:txBody>
      </p:sp>
    </p:spTree>
    <p:extLst>
      <p:ext uri="{BB962C8B-B14F-4D97-AF65-F5344CB8AC3E}">
        <p14:creationId xmlns:p14="http://schemas.microsoft.com/office/powerpoint/2010/main" val="17411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latin typeface="+mn-lt"/>
              </a:rPr>
              <a:t>Polarimetric profiles evolution with frequency </a:t>
            </a:r>
            <a:endParaRPr lang="en-AU" sz="3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490" y="934283"/>
            <a:ext cx="6874430" cy="54058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19800" y="6357208"/>
            <a:ext cx="27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Xue</a:t>
            </a:r>
            <a:r>
              <a:rPr lang="en-AU" dirty="0">
                <a:solidFill>
                  <a:schemeClr val="bg1"/>
                </a:solidFill>
              </a:rPr>
              <a:t> et al</a:t>
            </a:r>
            <a:r>
              <a:rPr lang="en-AU" dirty="0" smtClean="0">
                <a:solidFill>
                  <a:schemeClr val="bg1"/>
                </a:solidFill>
              </a:rPr>
              <a:t>.  submitted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81598" y="4760219"/>
            <a:ext cx="211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Xue</a:t>
            </a:r>
            <a:r>
              <a:rPr lang="en-AU" dirty="0">
                <a:solidFill>
                  <a:schemeClr val="bg1"/>
                </a:solidFill>
              </a:rPr>
              <a:t> et al.  </a:t>
            </a:r>
            <a:r>
              <a:rPr lang="en-AU" dirty="0" smtClean="0">
                <a:solidFill>
                  <a:schemeClr val="bg1"/>
                </a:solidFill>
              </a:rPr>
              <a:t>submitted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94" y="257201"/>
            <a:ext cx="912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 smtClean="0">
                <a:solidFill>
                  <a:srgbClr val="FFFF00"/>
                </a:solidFill>
                <a:latin typeface="+mj-lt"/>
              </a:rPr>
              <a:t>Fraction of linear polarisation as a function of frequency</a:t>
            </a:r>
            <a:endParaRPr lang="en-AU" sz="3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3" y="1211024"/>
            <a:ext cx="8750300" cy="341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511706" y="2775622"/>
            <a:ext cx="2133359" cy="3200202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0" y="956405"/>
            <a:ext cx="2073092" cy="116611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99" y="946935"/>
            <a:ext cx="2073092" cy="1166114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60" y="956405"/>
            <a:ext cx="2073092" cy="1166114"/>
          </a:xfrm>
          <a:prstGeom prst="rect">
            <a:avLst/>
          </a:prstGeom>
          <a:ln>
            <a:noFill/>
          </a:ln>
        </p:spPr>
      </p:pic>
      <p:sp>
        <p:nvSpPr>
          <p:cNvPr id="50" name="Line 1"/>
          <p:cNvSpPr/>
          <p:nvPr/>
        </p:nvSpPr>
        <p:spPr>
          <a:xfrm flipV="1">
            <a:off x="3260941" y="3036863"/>
            <a:ext cx="0" cy="2612409"/>
          </a:xfrm>
          <a:prstGeom prst="line">
            <a:avLst/>
          </a:prstGeom>
          <a:ln w="381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TextShape 2"/>
          <p:cNvSpPr txBox="1"/>
          <p:nvPr/>
        </p:nvSpPr>
        <p:spPr>
          <a:xfrm rot="16200000">
            <a:off x="2604246" y="4143545"/>
            <a:ext cx="878749" cy="40557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AU" sz="254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Time</a:t>
            </a:r>
            <a:endParaRPr lang="en-AU" sz="1633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52" name="Line 3"/>
          <p:cNvSpPr/>
          <p:nvPr/>
        </p:nvSpPr>
        <p:spPr>
          <a:xfrm flipV="1">
            <a:off x="6270110" y="3045680"/>
            <a:ext cx="0" cy="2612409"/>
          </a:xfrm>
          <a:prstGeom prst="line">
            <a:avLst/>
          </a:prstGeom>
          <a:ln w="381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Shape 4"/>
          <p:cNvSpPr txBox="1"/>
          <p:nvPr/>
        </p:nvSpPr>
        <p:spPr>
          <a:xfrm rot="16200000">
            <a:off x="5613415" y="4152361"/>
            <a:ext cx="878749" cy="40557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AU" sz="254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"/>
              </a:rPr>
              <a:t>Time</a:t>
            </a:r>
            <a:endParaRPr lang="en-AU" sz="1633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54" name="Line 5"/>
          <p:cNvSpPr/>
          <p:nvPr/>
        </p:nvSpPr>
        <p:spPr>
          <a:xfrm>
            <a:off x="505502" y="6269720"/>
            <a:ext cx="2155238" cy="0"/>
          </a:xfrm>
          <a:prstGeom prst="line">
            <a:avLst/>
          </a:prstGeom>
          <a:ln>
            <a:solidFill>
              <a:srgbClr val="FFFFFF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TextShape 6"/>
          <p:cNvSpPr txBox="1"/>
          <p:nvPr/>
        </p:nvSpPr>
        <p:spPr>
          <a:xfrm>
            <a:off x="611333" y="5953792"/>
            <a:ext cx="1931877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1 pulsar rotation</a:t>
            </a:r>
          </a:p>
        </p:txBody>
      </p:sp>
      <p:pic>
        <p:nvPicPr>
          <p:cNvPr id="56" name="Picture 55"/>
          <p:cNvPicPr/>
          <p:nvPr/>
        </p:nvPicPr>
        <p:blipFill>
          <a:blip r:embed="rId6"/>
          <a:stretch/>
        </p:blipFill>
        <p:spPr>
          <a:xfrm>
            <a:off x="3548959" y="2775622"/>
            <a:ext cx="2133359" cy="3200202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7"/>
          <a:stretch/>
        </p:blipFill>
        <p:spPr>
          <a:xfrm>
            <a:off x="6553556" y="2775622"/>
            <a:ext cx="2133359" cy="3200202"/>
          </a:xfrm>
          <a:prstGeom prst="rect">
            <a:avLst/>
          </a:prstGeom>
          <a:ln>
            <a:noFill/>
          </a:ln>
        </p:spPr>
      </p:pic>
      <p:sp>
        <p:nvSpPr>
          <p:cNvPr id="58" name="TextShape 7"/>
          <p:cNvSpPr txBox="1"/>
          <p:nvPr/>
        </p:nvSpPr>
        <p:spPr>
          <a:xfrm>
            <a:off x="792214" y="2156683"/>
            <a:ext cx="1597488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“Lighthouse”</a:t>
            </a:r>
          </a:p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59" name="TextShape 8"/>
          <p:cNvSpPr txBox="1"/>
          <p:nvPr/>
        </p:nvSpPr>
        <p:spPr>
          <a:xfrm>
            <a:off x="3918941" y="2156684"/>
            <a:ext cx="1375107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“Carousel”</a:t>
            </a:r>
          </a:p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60" name="TextShape 9"/>
          <p:cNvSpPr txBox="1"/>
          <p:nvPr/>
        </p:nvSpPr>
        <p:spPr>
          <a:xfrm>
            <a:off x="6613968" y="2138453"/>
            <a:ext cx="2007963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Real data (</a:t>
            </a:r>
            <a:r>
              <a:rPr lang="en-AU" sz="1723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MWA</a:t>
            </a:r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AU" sz="172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(PSR J0034-0721)</a:t>
            </a:r>
          </a:p>
        </p:txBody>
      </p:sp>
      <p:sp>
        <p:nvSpPr>
          <p:cNvPr id="61" name="TextShape 10"/>
          <p:cNvSpPr txBox="1"/>
          <p:nvPr/>
        </p:nvSpPr>
        <p:spPr>
          <a:xfrm>
            <a:off x="4441097" y="6184780"/>
            <a:ext cx="4301332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r"/>
            <a:r>
              <a:rPr lang="en-AU" sz="1723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Credit: S. </a:t>
            </a:r>
            <a:r>
              <a:rPr lang="en-AU" sz="1723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McSweeney</a:t>
            </a:r>
            <a:endParaRPr lang="en-AU" sz="1723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348" y="168506"/>
            <a:ext cx="6391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cs typeface="Calibri" panose="020F0502020204030204" pitchFamily="34" charset="0"/>
              </a:rPr>
              <a:t>Sub-pulse Drifting in Pulsar Emission</a:t>
            </a:r>
            <a:endParaRPr lang="en-AU" sz="3200" b="1" dirty="0">
              <a:solidFill>
                <a:srgbClr val="FFFF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694335" y="227076"/>
            <a:ext cx="5660745" cy="9245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altLang="zh-CN" sz="2903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Modelling wide-band emission</a:t>
            </a:r>
            <a:r>
              <a:rPr lang="en-AU" sz="2903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 from PSR J0034-0721</a:t>
            </a:r>
            <a:endParaRPr lang="en-AU" sz="2903" b="1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6705601" y="450833"/>
            <a:ext cx="1257770" cy="52254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 anchor="ctr"/>
          <a:lstStyle/>
          <a:p>
            <a:pPr algn="ctr"/>
            <a:r>
              <a:rPr lang="en-AU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MWA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(185 MHz)</a:t>
            </a:r>
          </a:p>
        </p:txBody>
      </p:sp>
      <p:sp>
        <p:nvSpPr>
          <p:cNvPr id="46" name="TextShape 3"/>
          <p:cNvSpPr txBox="1"/>
          <p:nvPr/>
        </p:nvSpPr>
        <p:spPr>
          <a:xfrm>
            <a:off x="1105816" y="5637307"/>
            <a:ext cx="5310224" cy="6819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AU" sz="2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cs typeface="Calibri" panose="020F0502020204030204" pitchFamily="34" charset="0"/>
              </a:rPr>
              <a:t>Simultaneously sampling different heights in the pulsar's magnetosphere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7574" y="6436456"/>
            <a:ext cx="2135713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51" dirty="0" err="1">
                <a:solidFill>
                  <a:schemeClr val="bg1"/>
                </a:solidFill>
              </a:rPr>
              <a:t>McSweeney</a:t>
            </a:r>
            <a:r>
              <a:rPr lang="en-AU" sz="1451" dirty="0">
                <a:solidFill>
                  <a:schemeClr val="bg1"/>
                </a:solidFill>
              </a:rPr>
              <a:t> et al. in prep.</a:t>
            </a:r>
          </a:p>
        </p:txBody>
      </p:sp>
      <p:sp>
        <p:nvSpPr>
          <p:cNvPr id="11" name="TextShape 2"/>
          <p:cNvSpPr txBox="1"/>
          <p:nvPr/>
        </p:nvSpPr>
        <p:spPr>
          <a:xfrm>
            <a:off x="7865544" y="456040"/>
            <a:ext cx="1241228" cy="51212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 anchor="ctr"/>
          <a:lstStyle/>
          <a:p>
            <a:pPr algn="ctr"/>
            <a:r>
              <a:rPr lang="en-AU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GMRT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(610 MHz)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62" y="1097280"/>
            <a:ext cx="2228850" cy="55724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5" y="1286935"/>
            <a:ext cx="4419905" cy="42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694335" y="227076"/>
            <a:ext cx="5660745" cy="9245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altLang="zh-CN" sz="2903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Modelling wide-band emission</a:t>
            </a:r>
            <a:r>
              <a:rPr lang="en-AU" sz="2903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+mj-lt"/>
                <a:cs typeface="Calibri" panose="020F0502020204030204" pitchFamily="34" charset="0"/>
              </a:rPr>
              <a:t> from PSR J0034-0721</a:t>
            </a:r>
            <a:endParaRPr lang="en-AU" sz="2903" b="1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6705601" y="450833"/>
            <a:ext cx="1257770" cy="52254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 anchor="ctr"/>
          <a:lstStyle/>
          <a:p>
            <a:pPr algn="ctr"/>
            <a:r>
              <a:rPr lang="en-AU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MWA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(185 MHz)</a:t>
            </a:r>
          </a:p>
        </p:txBody>
      </p:sp>
      <p:sp>
        <p:nvSpPr>
          <p:cNvPr id="46" name="TextShape 3"/>
          <p:cNvSpPr txBox="1"/>
          <p:nvPr/>
        </p:nvSpPr>
        <p:spPr>
          <a:xfrm>
            <a:off x="1105816" y="5637307"/>
            <a:ext cx="5310224" cy="6819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AU" sz="2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cs typeface="Calibri" panose="020F0502020204030204" pitchFamily="34" charset="0"/>
              </a:rPr>
              <a:t>Simultaneously sampling different heights in the pulsar's magnetosphere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7574" y="6436456"/>
            <a:ext cx="2135713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51" dirty="0" err="1">
                <a:solidFill>
                  <a:schemeClr val="bg1"/>
                </a:solidFill>
              </a:rPr>
              <a:t>McSweeney</a:t>
            </a:r>
            <a:r>
              <a:rPr lang="en-AU" sz="1451" dirty="0">
                <a:solidFill>
                  <a:schemeClr val="bg1"/>
                </a:solidFill>
              </a:rPr>
              <a:t> et al. in prep.</a:t>
            </a:r>
          </a:p>
        </p:txBody>
      </p:sp>
      <p:sp>
        <p:nvSpPr>
          <p:cNvPr id="11" name="TextShape 2"/>
          <p:cNvSpPr txBox="1"/>
          <p:nvPr/>
        </p:nvSpPr>
        <p:spPr>
          <a:xfrm>
            <a:off x="7865544" y="456040"/>
            <a:ext cx="1241228" cy="51212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 anchor="ctr"/>
          <a:lstStyle/>
          <a:p>
            <a:pPr algn="ctr"/>
            <a:r>
              <a:rPr lang="en-AU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GMRT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(610 MHz)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62" y="1873535"/>
            <a:ext cx="1714500" cy="335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022" y="1863298"/>
            <a:ext cx="1740218" cy="3351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599" y="1873736"/>
            <a:ext cx="1757363" cy="3351848"/>
          </a:xfrm>
          <a:prstGeom prst="rect">
            <a:avLst/>
          </a:prstGeom>
        </p:spPr>
      </p:pic>
      <p:sp>
        <p:nvSpPr>
          <p:cNvPr id="13" name="TextShape 2"/>
          <p:cNvSpPr txBox="1"/>
          <p:nvPr/>
        </p:nvSpPr>
        <p:spPr>
          <a:xfrm>
            <a:off x="0" y="2430229"/>
            <a:ext cx="1153926" cy="52254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AU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MWA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(185 MHz)</a:t>
            </a:r>
          </a:p>
        </p:txBody>
      </p:sp>
      <p:sp>
        <p:nvSpPr>
          <p:cNvPr id="14" name="TextShape 2"/>
          <p:cNvSpPr txBox="1"/>
          <p:nvPr/>
        </p:nvSpPr>
        <p:spPr>
          <a:xfrm>
            <a:off x="-87303" y="4134511"/>
            <a:ext cx="1321743" cy="51212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AU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GMRT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(610 MHz)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5162" y="1502343"/>
            <a:ext cx="1714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Mode A</a:t>
            </a:r>
            <a:endParaRPr lang="en-AU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492" y="1502343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Mode B</a:t>
            </a:r>
            <a:endParaRPr lang="en-AU" dirty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9106" y="150234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C (*10)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62" y="1097280"/>
            <a:ext cx="2228850" cy="55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765434" y="194998"/>
            <a:ext cx="7608281" cy="6120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>
              <a:defRPr lang="en-US"/>
            </a:defPPr>
            <a:lvl1pPr algn="ctr">
              <a:defRPr sz="3600" b="1" spc="20">
                <a:solidFill>
                  <a:schemeClr val="bg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sz="3300" dirty="0">
                <a:solidFill>
                  <a:srgbClr val="FFFF00"/>
                </a:solidFill>
              </a:rPr>
              <a:t>Flattening Spectrum of </a:t>
            </a:r>
            <a:r>
              <a:rPr lang="en-AU" sz="3300" dirty="0">
                <a:solidFill>
                  <a:srgbClr val="FFFF00"/>
                </a:solidFill>
              </a:rPr>
              <a:t>Crab Giant Pulses</a:t>
            </a:r>
          </a:p>
        </p:txBody>
      </p:sp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263348" y="1204236"/>
            <a:ext cx="3402663" cy="3918614"/>
          </a:xfrm>
          <a:prstGeom prst="rect">
            <a:avLst/>
          </a:prstGeom>
          <a:ln>
            <a:noFill/>
          </a:ln>
        </p:spPr>
      </p:pic>
      <p:sp>
        <p:nvSpPr>
          <p:cNvPr id="62" name="TextShape 2"/>
          <p:cNvSpPr txBox="1"/>
          <p:nvPr/>
        </p:nvSpPr>
        <p:spPr>
          <a:xfrm>
            <a:off x="559520" y="5304263"/>
            <a:ext cx="3030368" cy="8879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 Crab giant pulse observed simultaneously from </a:t>
            </a:r>
            <a:endParaRPr lang="en-AU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en-AU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3.1 </a:t>
            </a:r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GHz to 120 </a:t>
            </a:r>
            <a:r>
              <a:rPr lang="en-AU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MHz.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4" name="TextShape 3"/>
          <p:cNvSpPr txBox="1"/>
          <p:nvPr/>
        </p:nvSpPr>
        <p:spPr>
          <a:xfrm>
            <a:off x="4219377" y="5413448"/>
            <a:ext cx="4655976" cy="6695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The giant pulse </a:t>
            </a:r>
            <a:r>
              <a:rPr lang="en-AU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fluence</a:t>
            </a:r>
            <a:r>
              <a:rPr lang="en-AU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spectrum is flattening at </a:t>
            </a:r>
            <a:r>
              <a:rPr lang="en-AU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low frequencies.</a:t>
            </a:r>
            <a:endParaRPr lang="en-AU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TextShape 5"/>
          <p:cNvSpPr txBox="1"/>
          <p:nvPr/>
        </p:nvSpPr>
        <p:spPr>
          <a:xfrm rot="5400000">
            <a:off x="3358908" y="1806268"/>
            <a:ext cx="841196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AU" sz="1633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Parkes</a:t>
            </a:r>
            <a:endParaRPr lang="en-AU" sz="1633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TextShape 6"/>
          <p:cNvSpPr txBox="1"/>
          <p:nvPr/>
        </p:nvSpPr>
        <p:spPr>
          <a:xfrm rot="5400000">
            <a:off x="3412107" y="3548937"/>
            <a:ext cx="747031" cy="32637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AU" sz="1633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MW</a:t>
            </a:r>
            <a:r>
              <a:rPr lang="en-US" altLang="zh-CN" sz="1633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endParaRPr lang="en-AU" sz="1633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Line 7"/>
          <p:cNvSpPr/>
          <p:nvPr/>
        </p:nvSpPr>
        <p:spPr>
          <a:xfrm flipV="1">
            <a:off x="3589888" y="1254306"/>
            <a:ext cx="0" cy="293896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Line 8"/>
          <p:cNvSpPr/>
          <p:nvPr/>
        </p:nvSpPr>
        <p:spPr>
          <a:xfrm>
            <a:off x="3589888" y="2299270"/>
            <a:ext cx="0" cy="32655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Line 9"/>
          <p:cNvSpPr/>
          <p:nvPr/>
        </p:nvSpPr>
        <p:spPr>
          <a:xfrm flipV="1">
            <a:off x="3589888" y="2658476"/>
            <a:ext cx="0" cy="685757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Line 10"/>
          <p:cNvSpPr/>
          <p:nvPr/>
        </p:nvSpPr>
        <p:spPr>
          <a:xfrm>
            <a:off x="3589888" y="3932025"/>
            <a:ext cx="0" cy="849033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377" y="1295109"/>
            <a:ext cx="4671086" cy="3736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953" y="3805862"/>
            <a:ext cx="2263680" cy="669600"/>
          </a:xfrm>
          <a:prstGeom prst="rect">
            <a:avLst/>
          </a:prstGeom>
        </p:spPr>
      </p:pic>
      <p:sp>
        <p:nvSpPr>
          <p:cNvPr id="17" name="TextShape 4"/>
          <p:cNvSpPr txBox="1"/>
          <p:nvPr/>
        </p:nvSpPr>
        <p:spPr>
          <a:xfrm>
            <a:off x="3551616" y="6459837"/>
            <a:ext cx="2035915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AU" sz="17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Meyers et al</a:t>
            </a:r>
            <a:r>
              <a:rPr lang="en-AU" sz="17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. (2017)</a:t>
            </a:r>
            <a:endParaRPr lang="en-AU" sz="17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48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0" y="1162672"/>
            <a:ext cx="4012439" cy="4548346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6720" y="113055"/>
            <a:ext cx="8473440" cy="650240"/>
          </a:xfrm>
        </p:spPr>
        <p:txBody>
          <a:bodyPr>
            <a:noAutofit/>
          </a:bodyPr>
          <a:lstStyle/>
          <a:p>
            <a:r>
              <a:rPr lang="en-AU" sz="3000" b="1" dirty="0" smtClean="0">
                <a:latin typeface="+mn-lt"/>
              </a:rPr>
              <a:t>Steeper spectrum of intermittent </a:t>
            </a:r>
            <a:r>
              <a:rPr lang="en-AU" sz="3000" b="1" dirty="0">
                <a:latin typeface="+mn-lt"/>
              </a:rPr>
              <a:t>pulsar J1107-5907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5404" y="5929908"/>
            <a:ext cx="1932277" cy="34853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AU" sz="1700" dirty="0">
                <a:solidFill>
                  <a:schemeClr val="bg1"/>
                </a:solidFill>
                <a:latin typeface="+mj-lt"/>
                <a:ea typeface="Noto Sans CJK SC Regular" pitchFamily="2"/>
                <a:cs typeface="FreeSans" pitchFamily="2"/>
              </a:rPr>
              <a:t>Meyers et al. </a:t>
            </a:r>
            <a:r>
              <a:rPr lang="en-AU" sz="1700" dirty="0" smtClean="0">
                <a:solidFill>
                  <a:schemeClr val="bg1"/>
                </a:solidFill>
                <a:latin typeface="+mj-lt"/>
                <a:ea typeface="Noto Sans CJK SC Regular" pitchFamily="2"/>
                <a:cs typeface="FreeSans" pitchFamily="2"/>
              </a:rPr>
              <a:t>(2018)</a:t>
            </a:r>
            <a:endParaRPr lang="en-AU" sz="1700" dirty="0">
              <a:solidFill>
                <a:schemeClr val="bg1"/>
              </a:solidFill>
              <a:latin typeface="+mj-lt"/>
              <a:ea typeface="Noto Sans CJK SC Regular" pitchFamily="2"/>
              <a:cs typeface="FreeSans" pitchFamily="2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34918" y="1378424"/>
            <a:ext cx="3057099" cy="4551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F6BB1C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solidFill>
                  <a:schemeClr val="bg1"/>
                </a:solidFill>
                <a:latin typeface="+mj-lt"/>
              </a:rPr>
              <a:t>MP: main pulse</a:t>
            </a:r>
          </a:p>
          <a:p>
            <a:r>
              <a:rPr lang="en-AU" sz="2000" dirty="0">
                <a:solidFill>
                  <a:schemeClr val="bg1"/>
                </a:solidFill>
                <a:latin typeface="+mj-lt"/>
              </a:rPr>
              <a:t>PC: </a:t>
            </a:r>
            <a:r>
              <a:rPr lang="en-AU" sz="2000" dirty="0" err="1">
                <a:solidFill>
                  <a:schemeClr val="bg1"/>
                </a:solidFill>
                <a:latin typeface="+mj-lt"/>
              </a:rPr>
              <a:t>postcursor</a:t>
            </a:r>
            <a:endParaRPr lang="en-AU" sz="2000" dirty="0">
              <a:solidFill>
                <a:schemeClr val="bg1"/>
              </a:solidFill>
              <a:latin typeface="+mj-lt"/>
            </a:endParaRPr>
          </a:p>
          <a:p>
            <a:r>
              <a:rPr lang="en-AU" sz="2000" dirty="0">
                <a:solidFill>
                  <a:schemeClr val="bg1"/>
                </a:solidFill>
                <a:latin typeface="+mj-lt"/>
              </a:rPr>
              <a:t>PR: precursor</a:t>
            </a:r>
            <a:endParaRPr lang="en-AU" sz="2000" dirty="0" smtClean="0">
              <a:solidFill>
                <a:schemeClr val="bg1"/>
              </a:solidFill>
              <a:latin typeface="+mj-lt"/>
            </a:endParaRPr>
          </a:p>
          <a:p>
            <a:endParaRPr lang="en-AU" sz="2000" dirty="0">
              <a:solidFill>
                <a:schemeClr val="bg1"/>
              </a:solidFill>
              <a:latin typeface="+mj-lt"/>
            </a:endParaRPr>
          </a:p>
          <a:p>
            <a:r>
              <a:rPr lang="en-AU" sz="2000" dirty="0" smtClean="0">
                <a:solidFill>
                  <a:schemeClr val="bg1"/>
                </a:solidFill>
                <a:latin typeface="+mj-lt"/>
              </a:rPr>
              <a:t>Different spectral index per component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</a:rPr>
              <a:t>：</a:t>
            </a:r>
            <a:endParaRPr lang="en-US" altLang="zh-CN" sz="2000" dirty="0" smtClean="0">
              <a:solidFill>
                <a:schemeClr val="bg1"/>
              </a:solidFill>
              <a:latin typeface="+mj-lt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+mj-lt"/>
              </a:rPr>
              <a:t>α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_MP </a:t>
            </a:r>
            <a:r>
              <a:rPr lang="en-AU" sz="2000" dirty="0">
                <a:solidFill>
                  <a:schemeClr val="bg1"/>
                </a:solidFill>
                <a:latin typeface="+mj-lt"/>
              </a:rPr>
              <a:t>= −1.8 ± 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0.1</a:t>
            </a:r>
          </a:p>
          <a:p>
            <a:r>
              <a:rPr lang="en-AU" sz="2000" dirty="0">
                <a:solidFill>
                  <a:schemeClr val="bg1"/>
                </a:solidFill>
                <a:latin typeface="+mj-lt"/>
              </a:rPr>
              <a:t/>
            </a:r>
            <a:br>
              <a:rPr lang="en-AU" sz="2000" dirty="0">
                <a:solidFill>
                  <a:schemeClr val="bg1"/>
                </a:solidFill>
                <a:latin typeface="+mj-lt"/>
              </a:rPr>
            </a:br>
            <a:r>
              <a:rPr lang="el-GR" sz="2000" dirty="0" smtClean="0">
                <a:solidFill>
                  <a:schemeClr val="bg1"/>
                </a:solidFill>
                <a:latin typeface="+mj-lt"/>
              </a:rPr>
              <a:t>α_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PR </a:t>
            </a:r>
            <a:r>
              <a:rPr lang="en-AU" sz="2000" dirty="0">
                <a:solidFill>
                  <a:schemeClr val="bg1"/>
                </a:solidFill>
                <a:latin typeface="+mj-lt"/>
              </a:rPr>
              <a:t>= −2.2 ± </a:t>
            </a:r>
            <a:r>
              <a:rPr lang="en-AU" sz="2000" dirty="0" smtClean="0">
                <a:solidFill>
                  <a:schemeClr val="bg1"/>
                </a:solidFill>
                <a:latin typeface="+mj-lt"/>
              </a:rPr>
              <a:t>0.1</a:t>
            </a: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16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6575" y="1158875"/>
            <a:ext cx="8048625" cy="5210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40350"/>
            <a:ext cx="7376160" cy="650240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Life circle and energy budget for pulsars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9444" y="6416025"/>
            <a:ext cx="1902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Credit: Vicky </a:t>
            </a:r>
            <a:r>
              <a:rPr lang="en-AU" dirty="0" err="1">
                <a:solidFill>
                  <a:schemeClr val="bg1"/>
                </a:solidFill>
              </a:rPr>
              <a:t>Kaspi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9920" y="1840914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Young radio pulsar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2720" y="2770554"/>
            <a:ext cx="22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Main radio pulsar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7800" y="5163234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Millisecond pulsars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b="1" dirty="0">
                <a:latin typeface="Arial Black" panose="020B0A04020102020204" pitchFamily="34" charset="0"/>
              </a:rPr>
              <a:t>Why Pulsars at &lt; 300MHz</a:t>
            </a:r>
            <a:endParaRPr lang="en-AU" sz="3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42340"/>
            <a:ext cx="7790179" cy="5211221"/>
          </a:xfrm>
        </p:spPr>
        <p:txBody>
          <a:bodyPr>
            <a:noAutofit/>
          </a:bodyPr>
          <a:lstStyle/>
          <a:p>
            <a:r>
              <a:rPr lang="en-AU" sz="2400" dirty="0"/>
              <a:t>Surveys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Huge field-of-view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Higher flux density 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r>
              <a:rPr lang="en-AU" sz="2400" dirty="0" smtClean="0"/>
              <a:t>Emission </a:t>
            </a:r>
            <a:r>
              <a:rPr lang="en-AU" sz="2400" dirty="0"/>
              <a:t>mechanism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+mn-lt"/>
              </a:rPr>
              <a:t>Profile evolution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Polarimetry</a:t>
            </a:r>
            <a:endParaRPr lang="en-AU" sz="2400" dirty="0" smtClean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Spectral indices </a:t>
            </a:r>
            <a:r>
              <a:rPr lang="en-AU" sz="2400" dirty="0">
                <a:solidFill>
                  <a:schemeClr val="bg1"/>
                </a:solidFill>
                <a:latin typeface="+mj-lt"/>
              </a:rPr>
              <a:t>(</a:t>
            </a:r>
            <a:r>
              <a:rPr lang="en-AU" sz="2400" dirty="0" smtClean="0">
                <a:solidFill>
                  <a:schemeClr val="bg1"/>
                </a:solidFill>
                <a:latin typeface="+mj-lt"/>
              </a:rPr>
              <a:t>flattening, turnover,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Emission phenomena (nulling, sub-pulse drifting, etc.)</a:t>
            </a:r>
            <a:endParaRPr lang="en-AU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AU" sz="2400" dirty="0" smtClean="0"/>
              <a:t>Interstellar </a:t>
            </a:r>
            <a:r>
              <a:rPr lang="en-AU" sz="2400" dirty="0"/>
              <a:t>medium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FFFF"/>
                </a:solidFill>
                <a:latin typeface="+mn-lt"/>
              </a:rPr>
              <a:t>Precise dispersion </a:t>
            </a:r>
            <a:r>
              <a:rPr lang="en-AU" sz="2400" dirty="0">
                <a:solidFill>
                  <a:srgbClr val="00FFFF"/>
                </a:solidFill>
                <a:latin typeface="+mn-lt"/>
              </a:rPr>
              <a:t>measure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FFFF"/>
                </a:solidFill>
                <a:latin typeface="+mn-lt"/>
              </a:rPr>
              <a:t>Precise rotation </a:t>
            </a:r>
            <a:r>
              <a:rPr lang="en-AU" sz="2400" dirty="0" smtClean="0">
                <a:solidFill>
                  <a:srgbClr val="00FFFF"/>
                </a:solidFill>
                <a:latin typeface="+mn-lt"/>
              </a:rPr>
              <a:t>measure</a:t>
            </a:r>
            <a:endParaRPr lang="en-AU" sz="2400" dirty="0">
              <a:solidFill>
                <a:srgbClr val="00FFFF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FFFF"/>
                </a:solidFill>
                <a:latin typeface="+mn-lt"/>
              </a:rPr>
              <a:t>Scattering</a:t>
            </a:r>
          </a:p>
          <a:p>
            <a:endParaRPr lang="en-A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6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39880" y="509958"/>
            <a:ext cx="1162498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J2145-0750</a:t>
            </a:r>
            <a:endParaRPr lang="en-AU" sz="1633" dirty="0"/>
          </a:p>
        </p:txBody>
      </p:sp>
      <p:sp>
        <p:nvSpPr>
          <p:cNvPr id="9" name="Rectangle 8"/>
          <p:cNvSpPr/>
          <p:nvPr/>
        </p:nvSpPr>
        <p:spPr>
          <a:xfrm>
            <a:off x="978816" y="5160396"/>
            <a:ext cx="2432076" cy="1264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zh-CN" sz="190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Catalog DM:</a:t>
            </a:r>
          </a:p>
          <a:p>
            <a:pPr algn="r"/>
            <a:r>
              <a:rPr lang="en-AU" sz="1905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8.998</a:t>
            </a:r>
            <a:r>
              <a:rPr lang="en-AU" sz="190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pc cm</a:t>
            </a:r>
            <a:r>
              <a:rPr lang="en-US" altLang="zh-CN" sz="1905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</a:p>
          <a:p>
            <a:r>
              <a:rPr lang="en-AU" sz="190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correction:</a:t>
            </a:r>
          </a:p>
          <a:p>
            <a:pPr algn="r"/>
            <a:r>
              <a:rPr lang="en-AU" sz="1905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0.006</a:t>
            </a:r>
            <a:r>
              <a:rPr lang="en-AU" sz="190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pc cm</a:t>
            </a:r>
            <a:r>
              <a:rPr lang="en-AU" sz="1905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5769" y="6444711"/>
            <a:ext cx="17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Bhat et al.  2018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1238" y="6240692"/>
            <a:ext cx="195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Kaur et al.  in prep.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4305" y="201757"/>
            <a:ext cx="46394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</a:t>
            </a:r>
            <a:r>
              <a:rPr lang="en-AU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Dispersion Measure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07" y="1329237"/>
            <a:ext cx="2987210" cy="37229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589" y="897926"/>
            <a:ext cx="1785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MSP J2145-0750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0760" y="758427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BB1C"/>
                </a:solidFill>
              </a:rPr>
              <a:t>MWA</a:t>
            </a:r>
            <a:endParaRPr lang="en-AU" dirty="0">
              <a:solidFill>
                <a:srgbClr val="F6BB1C"/>
              </a:solidFill>
            </a:endParaRPr>
          </a:p>
          <a:p>
            <a:r>
              <a:rPr lang="en-US" dirty="0" smtClean="0">
                <a:solidFill>
                  <a:srgbClr val="F6BB1C"/>
                </a:solidFill>
              </a:rPr>
              <a:t>110 - 220 MHz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159" y="1256068"/>
            <a:ext cx="3386766" cy="49846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13383" y="5159877"/>
            <a:ext cx="1910402" cy="6771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correction:</a:t>
            </a:r>
          </a:p>
          <a:p>
            <a:pPr algn="r"/>
            <a:r>
              <a:rPr lang="en-AU" sz="19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9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AU" sz="19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000667</a:t>
            </a:r>
            <a:r>
              <a:rPr lang="en-AU" sz="1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pc cm</a:t>
            </a:r>
            <a:r>
              <a:rPr lang="en-US" altLang="zh-CN" sz="19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endParaRPr lang="en-AU" sz="1900" baseline="30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4138" y="1346087"/>
            <a:ext cx="1989647" cy="6771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Catalog DM:</a:t>
            </a:r>
          </a:p>
          <a:p>
            <a:pPr algn="r"/>
            <a:r>
              <a:rPr lang="en-AU" sz="19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11.41085 </a:t>
            </a:r>
            <a:r>
              <a:rPr lang="en-AU" sz="1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cm</a:t>
            </a:r>
            <a:r>
              <a:rPr lang="en-US" altLang="zh-CN" sz="19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endParaRPr lang="en-AU" sz="1900" baseline="30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0903" y="823217"/>
            <a:ext cx="1785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MSP J2241-5236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8267" y="682617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BB1C"/>
                </a:solidFill>
              </a:rPr>
              <a:t>MWA</a:t>
            </a:r>
            <a:endParaRPr lang="en-AU" dirty="0">
              <a:solidFill>
                <a:srgbClr val="F6BB1C"/>
              </a:solidFill>
            </a:endParaRPr>
          </a:p>
          <a:p>
            <a:r>
              <a:rPr lang="en-US" dirty="0" smtClean="0">
                <a:solidFill>
                  <a:srgbClr val="F6BB1C"/>
                </a:solidFill>
              </a:rPr>
              <a:t>80 - 220 MHz </a:t>
            </a:r>
          </a:p>
        </p:txBody>
      </p:sp>
    </p:spTree>
    <p:extLst>
      <p:ext uri="{BB962C8B-B14F-4D97-AF65-F5344CB8AC3E}">
        <p14:creationId xmlns:p14="http://schemas.microsoft.com/office/powerpoint/2010/main" val="42832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05398" y="6449184"/>
            <a:ext cx="211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Xue</a:t>
            </a:r>
            <a:r>
              <a:rPr lang="en-AU" dirty="0">
                <a:solidFill>
                  <a:schemeClr val="bg1"/>
                </a:solidFill>
              </a:rPr>
              <a:t> et al.  </a:t>
            </a:r>
            <a:r>
              <a:rPr lang="en-AU" dirty="0" smtClean="0">
                <a:solidFill>
                  <a:schemeClr val="bg1"/>
                </a:solidFill>
              </a:rPr>
              <a:t>submitted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6443" y="159876"/>
            <a:ext cx="6516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Precis</a:t>
            </a:r>
            <a:r>
              <a:rPr lang="en-US" altLang="zh-CN" sz="3200" b="1" dirty="0">
                <a:solidFill>
                  <a:srgbClr val="FFFF00"/>
                </a:solidFill>
              </a:rPr>
              <a:t>e </a:t>
            </a:r>
            <a:r>
              <a:rPr lang="en-AU" sz="3200" b="1" dirty="0" smtClean="0">
                <a:solidFill>
                  <a:srgbClr val="FFFF00"/>
                </a:solidFill>
              </a:rPr>
              <a:t>Rotation Measure from MWA</a:t>
            </a:r>
            <a:endParaRPr lang="en-AU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36628"/>
              </p:ext>
            </p:extLst>
          </p:nvPr>
        </p:nvGraphicFramePr>
        <p:xfrm>
          <a:off x="749686" y="828041"/>
          <a:ext cx="7741919" cy="2762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80154"/>
                <a:gridCol w="3200967"/>
                <a:gridCol w="2760798"/>
              </a:tblGrid>
              <a:tr h="325630">
                <a:tc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Target </a:t>
                      </a:r>
                      <a:r>
                        <a:rPr lang="en-AU" sz="170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pulsar :</a:t>
                      </a:r>
                      <a:endParaRPr lang="en-AU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J1752-2806  (Literature RM=96.0±0.2, Hamilton and Lyne 1987)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325630">
                <a:tc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Centre Frequency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154 MHz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118 MHz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03397">
                <a:tc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Observation ID </a:t>
                      </a:r>
                      <a:endParaRPr lang="en-AU" sz="1700" u="none" strike="noStrike" dirty="0" smtClean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AU" sz="170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(GPS time)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1149612832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1117643248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03397">
                <a:tc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Observed RM </a:t>
                      </a:r>
                      <a:endParaRPr lang="en-AU" sz="1700" u="none" strike="noStrike" dirty="0" smtClean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AU" sz="17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(radm</a:t>
                      </a:r>
                      <a:r>
                        <a:rPr lang="en-AU" sz="17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AU" sz="17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AU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95.031±0.012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95.001±0.001 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03397">
                <a:tc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Ionosphere </a:t>
                      </a:r>
                      <a:r>
                        <a:rPr lang="en-AU" sz="170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RM </a:t>
                      </a:r>
                    </a:p>
                    <a:p>
                      <a:pPr algn="ctr" fontAlgn="b"/>
                      <a:r>
                        <a:rPr lang="en-AU" sz="170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radm</a:t>
                      </a:r>
                      <a:r>
                        <a:rPr lang="en-AU" sz="1700" u="none" strike="noStrike" baseline="300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-0.789±0.038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-0.807±0.104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5710">
                <a:tc>
                  <a:txBody>
                    <a:bodyPr/>
                    <a:lstStyle/>
                    <a:p>
                      <a:pPr algn="l" fontAlgn="b"/>
                      <a:r>
                        <a:rPr lang="en-AU" sz="170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Interstellar RM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(radm</a:t>
                      </a:r>
                      <a:r>
                        <a:rPr lang="en-AU" sz="17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AU" sz="17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AU" sz="17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95.820±0.040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7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95.808±0.104  </a:t>
                      </a:r>
                      <a:endParaRPr lang="en-AU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78" y="4220739"/>
            <a:ext cx="5445009" cy="1887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457" y="3840480"/>
            <a:ext cx="1778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F6BB1C"/>
                </a:solidFill>
              </a:rPr>
              <a:t>RM Spectrum</a:t>
            </a:r>
            <a:endParaRPr lang="en-AU" sz="2200" b="1" dirty="0">
              <a:solidFill>
                <a:srgbClr val="F6BB1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66360" y="2270760"/>
            <a:ext cx="1310640" cy="1569720"/>
          </a:xfrm>
          <a:prstGeom prst="straightConnector1">
            <a:avLst/>
          </a:prstGeom>
          <a:ln>
            <a:solidFill>
              <a:srgbClr val="F6BB1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16680" y="6113904"/>
            <a:ext cx="137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RM (rad m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-2</a:t>
            </a:r>
            <a:r>
              <a:rPr lang="en-US" altLang="zh-CN" dirty="0" smtClean="0">
                <a:solidFill>
                  <a:schemeClr val="bg1"/>
                </a:solidFill>
              </a:rPr>
              <a:t>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6" y="979773"/>
            <a:ext cx="4650303" cy="49024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62844" y="6315080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Kirsten et al.  </a:t>
            </a:r>
            <a:r>
              <a:rPr lang="en-AU" dirty="0" smtClean="0">
                <a:solidFill>
                  <a:schemeClr val="bg1"/>
                </a:solidFill>
              </a:rPr>
              <a:t>submitted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654" y="173843"/>
            <a:ext cx="6857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Pulsar scattering across the MWA-band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68" y="979773"/>
            <a:ext cx="3066126" cy="4903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750" y="1487488"/>
            <a:ext cx="1274195" cy="615553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7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This work</a:t>
            </a:r>
            <a:endParaRPr lang="en-US" sz="1600" dirty="0">
              <a:cs typeface="Times New Roman" panose="02020603050405020304" pitchFamily="18" charset="0"/>
            </a:endParaRPr>
          </a:p>
          <a:p>
            <a:r>
              <a:rPr lang="en-US" dirty="0" smtClean="0"/>
              <a:t>--  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 ∝ </a:t>
            </a:r>
            <a:r>
              <a:rPr lang="en-US" altLang="zh-CN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zh-CN" spc="300" baseline="30000" dirty="0" smtClean="0">
                <a:latin typeface="+mj-lt"/>
                <a:cs typeface="Times New Roman" panose="02020603050405020304" pitchFamily="18" charset="0"/>
              </a:rPr>
              <a:t>-4</a:t>
            </a:r>
            <a:endParaRPr lang="en-AU" spc="3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4496200" y="2990303"/>
            <a:ext cx="21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Scattering delay (</a:t>
            </a:r>
            <a:r>
              <a:rPr lang="en-US" altLang="zh-CN" dirty="0" err="1" smtClean="0">
                <a:solidFill>
                  <a:schemeClr val="bg1"/>
                </a:solidFill>
              </a:rPr>
              <a:t>ms</a:t>
            </a:r>
            <a:r>
              <a:rPr lang="en-US" altLang="zh-CN" dirty="0" smtClean="0">
                <a:solidFill>
                  <a:schemeClr val="bg1"/>
                </a:solidFill>
              </a:rPr>
              <a:t>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066800"/>
            <a:ext cx="8056880" cy="5211221"/>
          </a:xfrm>
        </p:spPr>
        <p:txBody>
          <a:bodyPr>
            <a:normAutofit/>
          </a:bodyPr>
          <a:lstStyle/>
          <a:p>
            <a:r>
              <a:rPr lang="en-AU" altLang="zh-CN" dirty="0"/>
              <a:t>Pulsars at low radio frequency </a:t>
            </a:r>
            <a:r>
              <a:rPr lang="en-US" altLang="zh-CN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  <a:latin typeface="+mj-lt"/>
              </a:rPr>
              <a:t>Brighter if having a steep spectrum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  <a:latin typeface="+mj-lt"/>
              </a:rPr>
              <a:t>Emit from different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+mj-lt"/>
              </a:rPr>
              <a:t>Affected more by the interstellar medium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      (pros &amp; cons)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bg1"/>
                </a:solidFill>
                <a:latin typeface="+mj-lt"/>
              </a:rPr>
              <a:t>Survey efficiency</a:t>
            </a:r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1588" y="224643"/>
            <a:ext cx="2306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Summary</a:t>
            </a:r>
            <a:endParaRPr lang="en-A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685" y="3167730"/>
            <a:ext cx="4164367" cy="1989270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46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78224" y="1092609"/>
            <a:ext cx="3215304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452"/>
            <a:r>
              <a:rPr lang="en-AU" sz="1633" dirty="0">
                <a:solidFill>
                  <a:srgbClr val="FFFF00"/>
                </a:solidFill>
                <a:latin typeface="Arial" charset="0"/>
                <a:cs typeface="Arial" charset="0"/>
              </a:rPr>
              <a:t>J0630-2834 at 185 MHz    </a:t>
            </a:r>
            <a:r>
              <a:rPr lang="en-AU" sz="1814" dirty="0">
                <a:solidFill>
                  <a:srgbClr val="FFFF00"/>
                </a:solidFill>
                <a:latin typeface="Arial" charset="0"/>
                <a:cs typeface="Arial" charset="0"/>
              </a:rPr>
              <a:t>MWA</a:t>
            </a:r>
          </a:p>
        </p:txBody>
      </p:sp>
      <p:sp>
        <p:nvSpPr>
          <p:cNvPr id="9" name="Rectangle 8"/>
          <p:cNvSpPr/>
          <p:nvPr/>
        </p:nvSpPr>
        <p:spPr>
          <a:xfrm>
            <a:off x="848903" y="1092609"/>
            <a:ext cx="3381054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452"/>
            <a:r>
              <a:rPr lang="en-AU" sz="1633" dirty="0">
                <a:solidFill>
                  <a:srgbClr val="FFFF00"/>
                </a:solidFill>
                <a:latin typeface="Arial" charset="0"/>
                <a:cs typeface="Arial" charset="0"/>
              </a:rPr>
              <a:t>J0630-2834 at 690 MHz    </a:t>
            </a:r>
            <a:r>
              <a:rPr lang="en-US" altLang="zh-CN" sz="1814" dirty="0">
                <a:solidFill>
                  <a:srgbClr val="FFFF00"/>
                </a:solidFill>
                <a:latin typeface="Arial" charset="0"/>
                <a:cs typeface="Arial" charset="0"/>
              </a:rPr>
              <a:t>Parkes</a:t>
            </a:r>
            <a:endParaRPr lang="en-AU" sz="1814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5842" y="5098529"/>
            <a:ext cx="8653871" cy="12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altLang="zh-CN" sz="21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Polarisation profiles </a:t>
            </a:r>
            <a:r>
              <a:rPr lang="en-US" altLang="zh-CN" sz="21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low frequency for</a:t>
            </a:r>
            <a:r>
              <a:rPr lang="en-AU" sz="21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1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large sample of southern pulsars </a:t>
            </a:r>
          </a:p>
          <a:p>
            <a:pPr>
              <a:lnSpc>
                <a:spcPct val="123000"/>
              </a:lnSpc>
            </a:pPr>
            <a:r>
              <a:rPr lang="en-A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 Pulsar emission physics (e.g. the degree of polarisation with frequency) </a:t>
            </a:r>
          </a:p>
          <a:p>
            <a:pPr>
              <a:lnSpc>
                <a:spcPct val="123000"/>
              </a:lnSpc>
            </a:pPr>
            <a:r>
              <a:rPr lang="en-A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 Beam geometries (e.g. RVM fits of the P.A. curve)</a:t>
            </a:r>
            <a:endParaRPr lang="en-US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7" y="1441274"/>
            <a:ext cx="4200525" cy="3409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35" y="1441274"/>
            <a:ext cx="4381500" cy="3362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9430" y="277237"/>
            <a:ext cx="3947684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b="1" dirty="0" smtClean="0"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Pulsar polarimetry</a:t>
            </a:r>
            <a:endParaRPr lang="en-AU" sz="2903" b="1" dirty="0">
              <a:solidFill>
                <a:srgbClr val="FFFF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140350"/>
            <a:ext cx="6705600" cy="6502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Millisecond pulsar (</a:t>
            </a:r>
            <a:r>
              <a:rPr lang="en-US" b="1" dirty="0" smtClean="0"/>
              <a:t>recycled pulsar)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5" y="1113726"/>
            <a:ext cx="5657865" cy="38240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23" y="2758440"/>
            <a:ext cx="2067589" cy="2319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5520" y="5240327"/>
            <a:ext cx="307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High precision timing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6580" y="5892550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Can be used </a:t>
            </a:r>
            <a:r>
              <a:rPr lang="en-US" altLang="zh-CN" sz="2400" b="1" dirty="0">
                <a:solidFill>
                  <a:schemeClr val="bg1"/>
                </a:solidFill>
              </a:rPr>
              <a:t>f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or gravitational wave detection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443667" y="5659120"/>
            <a:ext cx="284480" cy="360000"/>
          </a:xfrm>
          <a:prstGeom prst="downArrow">
            <a:avLst>
              <a:gd name="adj1" fmla="val 44186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5623559" y="6351982"/>
            <a:ext cx="3406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(See poster by </a:t>
            </a:r>
            <a:r>
              <a:rPr lang="en-AU" dirty="0" err="1">
                <a:solidFill>
                  <a:schemeClr val="bg1"/>
                </a:solidFill>
              </a:rPr>
              <a:t>Shinnosuke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 smtClean="0">
                <a:solidFill>
                  <a:schemeClr val="bg1"/>
                </a:solidFill>
              </a:rPr>
              <a:t>Hisano</a:t>
            </a:r>
            <a:r>
              <a:rPr lang="en-AU" dirty="0" smtClean="0">
                <a:solidFill>
                  <a:schemeClr val="bg1"/>
                </a:solidFill>
              </a:rPr>
              <a:t>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000" b="1" dirty="0"/>
              <a:t>Pulse profiles &amp; Emission beam geometry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" y="936453"/>
            <a:ext cx="7909560" cy="560924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4840" y="5966069"/>
            <a:ext cx="360045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AU" altLang="en-US" sz="1500" dirty="0"/>
              <a:t>Core &amp; cone model: Oster &amp; </a:t>
            </a:r>
            <a:r>
              <a:rPr lang="en-AU" altLang="en-US" sz="1500" dirty="0" err="1"/>
              <a:t>Sieber</a:t>
            </a:r>
            <a:r>
              <a:rPr lang="en-AU" altLang="en-US" sz="1500" dirty="0"/>
              <a:t> (1976), Rankin (1993), Gil et al. (1993)</a:t>
            </a:r>
          </a:p>
          <a:p>
            <a:endParaRPr lang="en-AU" altLang="en-US" sz="15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21555" y="6192447"/>
            <a:ext cx="37433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AU" altLang="en-US" sz="1500" dirty="0"/>
              <a:t>Patchy model: Lyne &amp; Manchester (1988)</a:t>
            </a:r>
          </a:p>
          <a:p>
            <a:endParaRPr lang="en-AU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6881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86" y="140350"/>
            <a:ext cx="7994933" cy="650240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Pulse Profile evolution with frequencies</a:t>
            </a:r>
            <a:endParaRPr lang="en-AU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147" y="821340"/>
            <a:ext cx="7611393" cy="57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5879" y="6523077"/>
            <a:ext cx="1745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 Tom </a:t>
            </a:r>
            <a:r>
              <a:rPr lang="en-US" altLang="zh-CN" sz="1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hassall</a:t>
            </a:r>
            <a:endParaRPr lang="en-A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490" y="163125"/>
            <a:ext cx="2813538" cy="65317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Spectral index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536" y="2476441"/>
            <a:ext cx="8011625" cy="3804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461" y="749109"/>
            <a:ext cx="7086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law</a:t>
            </a:r>
            <a:endParaRPr lang="en-AU" b="1" dirty="0" smtClean="0">
              <a:solidFill>
                <a:srgbClr val="F6B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range </a:t>
            </a: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observed spectral indices is broad</a:t>
            </a:r>
            <a:r>
              <a:rPr lang="en-A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b="1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 &lt; </a:t>
            </a:r>
            <a:r>
              <a:rPr lang="en-US" altLang="zh-CN" b="1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&lt; 0</a:t>
            </a:r>
          </a:p>
          <a:p>
            <a:r>
              <a:rPr lang="en-A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value: </a:t>
            </a:r>
            <a:r>
              <a:rPr lang="fr-FR" dirty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fr-FR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1.6±0.3                 −1.8±0.2                   -1.4±0.9</a:t>
            </a:r>
            <a:endParaRPr lang="en-AU" dirty="0">
              <a:solidFill>
                <a:srgbClr val="F6B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7808" y="1581734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Maron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2000)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1110784" y="1581734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Lorimer et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1995)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5583091" y="1581734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2013)</a:t>
            </a:r>
            <a:endParaRPr lang="en-AU" dirty="0"/>
          </a:p>
        </p:txBody>
      </p:sp>
      <p:sp>
        <p:nvSpPr>
          <p:cNvPr id="14" name="Rectangle 13"/>
          <p:cNvSpPr/>
          <p:nvPr/>
        </p:nvSpPr>
        <p:spPr>
          <a:xfrm>
            <a:off x="1922153" y="2071445"/>
            <a:ext cx="1278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Turnover</a:t>
            </a:r>
            <a:endParaRPr lang="en-AU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4184" y="2066268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Flattening</a:t>
            </a:r>
            <a:endParaRPr lang="en-AU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3410" y="5012174"/>
            <a:ext cx="160653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900" dirty="0"/>
              <a:t>PSR B0329+54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5846" y="5012174"/>
            <a:ext cx="160653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900" dirty="0"/>
              <a:t>PSR B1929+10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2560" y="6350841"/>
            <a:ext cx="310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Handbook of Pulsar Astronomy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908" y="140350"/>
            <a:ext cx="4237892" cy="650240"/>
          </a:xfrm>
        </p:spPr>
        <p:txBody>
          <a:bodyPr>
            <a:normAutofit fontScale="90000"/>
          </a:bodyPr>
          <a:lstStyle/>
          <a:p>
            <a:r>
              <a:rPr lang="en-AU" altLang="en-US" b="1" dirty="0"/>
              <a:t>Polarisation properties</a:t>
            </a:r>
            <a:endParaRPr lang="en-AU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546" y="1141128"/>
            <a:ext cx="4823906" cy="4791176"/>
          </a:xfrm>
          <a:prstGeom prst="rect">
            <a:avLst/>
          </a:prstGeom>
          <a:ln/>
        </p:spPr>
        <p:txBody>
          <a:bodyPr vert="horz" wrap="square" lIns="0" tIns="0" rIns="100796" bIns="50398" numCol="1" rtlCol="0" anchor="t" anchorCtr="0" compatLnSpc="1">
            <a:prstTxWarp prst="textNoShape">
              <a:avLst/>
            </a:prstTxWarp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 lang="en-US" sz="2400" kern="1200">
                <a:solidFill>
                  <a:srgbClr val="FF212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694" marR="0" lvl="2" indent="-358738" algn="l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Wingdings" panose="05000000000000000000" pitchFamily="2" charset="2"/>
              <a:buChar char="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BB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magnetised</a:t>
            </a:r>
          </a:p>
          <a:p>
            <a:pPr marL="719063" marR="0" lvl="3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(~10</a:t>
            </a:r>
            <a:r>
              <a:rPr kumimoji="0" lang="en-AU" alt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- 10</a:t>
            </a:r>
            <a:r>
              <a:rPr kumimoji="0" lang="en-AU" alt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G)</a:t>
            </a:r>
          </a:p>
          <a:p>
            <a:pPr marL="719063" marR="0" lvl="3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endParaRPr kumimoji="0" lang="en-AU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39694" marR="0" lvl="2" indent="-358738" algn="l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Wingdings" panose="05000000000000000000" pitchFamily="2" charset="2"/>
              <a:buChar char="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BB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polarised 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 </a:t>
            </a: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emission</a:t>
            </a:r>
            <a:endParaRPr kumimoji="0" lang="en-AU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41263" marR="0" lvl="2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Linear: </a:t>
            </a:r>
          </a:p>
          <a:p>
            <a:pPr marL="719063" marR="0" lvl="3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Average </a:t>
            </a: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~20%</a:t>
            </a: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ighest 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~100%</a:t>
            </a:r>
          </a:p>
          <a:p>
            <a:pPr marL="719063" marR="0" lvl="3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Tends to </a:t>
            </a: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↓</a:t>
            </a:r>
            <a:r>
              <a:rPr kumimoji="0" lang="en-A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frequency </a:t>
            </a: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↑</a:t>
            </a:r>
          </a:p>
          <a:p>
            <a:pPr marL="541263" marR="0" lvl="2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Circular : </a:t>
            </a:r>
          </a:p>
          <a:p>
            <a:pPr marL="719063" marR="0" lvl="3" indent="-3587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6BB1C"/>
              </a:buClr>
              <a:buSzPct val="45000"/>
              <a:buFont typeface="Arial" pitchFamily="34" charset="0"/>
              <a:buChar char="-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Average </a:t>
            </a:r>
            <a:r>
              <a:rPr kumimoji="0" lang="en-AU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~10%</a:t>
            </a: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6" y="790590"/>
            <a:ext cx="4440494" cy="248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61" y="3329964"/>
            <a:ext cx="4149741" cy="3176345"/>
          </a:xfrm>
        </p:spPr>
      </p:pic>
      <p:sp>
        <p:nvSpPr>
          <p:cNvPr id="12" name="Rectangle 11"/>
          <p:cNvSpPr/>
          <p:nvPr/>
        </p:nvSpPr>
        <p:spPr>
          <a:xfrm>
            <a:off x="7439081" y="4519973"/>
            <a:ext cx="1430506" cy="400242"/>
          </a:xfrm>
          <a:prstGeom prst="rect">
            <a:avLst/>
          </a:prstGeom>
          <a:solidFill>
            <a:srgbClr val="CE1126"/>
          </a:solidFill>
          <a:ln w="25400" cap="flat" cmpd="sng" algn="ctr">
            <a:solidFill>
              <a:srgbClr val="CE11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polarisation (L profile)</a:t>
            </a:r>
            <a:endParaRPr kumimoji="0" lang="en-AU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18537" y="4315608"/>
            <a:ext cx="1283251" cy="375604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 intensity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(I profile)</a:t>
            </a:r>
            <a:endParaRPr kumimoji="0" lang="en-AU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1542" y="5140353"/>
            <a:ext cx="1430506" cy="400242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Circular polarisation (V profile)</a:t>
            </a:r>
            <a:endParaRPr kumimoji="0" lang="en-AU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01788" y="4407224"/>
            <a:ext cx="275218" cy="8549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flipH="1">
            <a:off x="7149148" y="4730449"/>
            <a:ext cx="289935" cy="20817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H="1">
            <a:off x="7294116" y="5340474"/>
            <a:ext cx="356370" cy="59183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283766" y="5007666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J0630-2834</a:t>
            </a:r>
          </a:p>
          <a:p>
            <a:r>
              <a:rPr lang="en-US" dirty="0" smtClean="0"/>
              <a:t>MWA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56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3326" y="65161"/>
            <a:ext cx="7380000" cy="699840"/>
          </a:xfrm>
          <a:ln/>
        </p:spPr>
        <p:txBody>
          <a:bodyPr vert="horz" lIns="91440" tIns="32002" rIns="91440" bIns="45720" rtlCol="0" anchor="ctr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en-AU" altLang="en-US" sz="3628" b="1" dirty="0" smtClean="0"/>
              <a:t>Propagation </a:t>
            </a:r>
            <a:r>
              <a:rPr lang="en-AU" altLang="en-US" sz="3628" b="1" dirty="0"/>
              <a:t>effects due to ISM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281182"/>
              </p:ext>
            </p:extLst>
          </p:nvPr>
        </p:nvGraphicFramePr>
        <p:xfrm>
          <a:off x="490812" y="1292676"/>
          <a:ext cx="2337352" cy="190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Image" r:id="rId4" imgW="4075920" imgH="3314160" progId="Photoshop.Image.13">
                  <p:embed/>
                </p:oleObj>
              </mc:Choice>
              <mc:Fallback>
                <p:oleObj name="Image" r:id="rId4" imgW="4075920" imgH="3314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812" y="1292676"/>
                        <a:ext cx="2337352" cy="1900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187140"/>
              </p:ext>
            </p:extLst>
          </p:nvPr>
        </p:nvGraphicFramePr>
        <p:xfrm>
          <a:off x="7265079" y="5671005"/>
          <a:ext cx="11176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Image" r:id="rId6" imgW="1117440" imgH="1117440" progId="Photoshop.Image.13">
                  <p:embed/>
                </p:oleObj>
              </mc:Choice>
              <mc:Fallback>
                <p:oleObj name="Image" r:id="rId6" imgW="1117440" imgH="1117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65079" y="5671005"/>
                        <a:ext cx="11176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loud 5"/>
          <p:cNvSpPr/>
          <p:nvPr/>
        </p:nvSpPr>
        <p:spPr>
          <a:xfrm>
            <a:off x="2688464" y="3050775"/>
            <a:ext cx="3325893" cy="203200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119160" y="5104040"/>
            <a:ext cx="3590085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Homogeneous </a:t>
            </a:r>
            <a:r>
              <a:rPr lang="en-US" altLang="zh-CN" sz="2400" dirty="0" err="1" smtClean="0">
                <a:solidFill>
                  <a:schemeClr val="bg1"/>
                </a:solidFill>
              </a:rPr>
              <a:t>ionised</a:t>
            </a:r>
            <a:r>
              <a:rPr lang="en-US" altLang="zh-CN" sz="2400" dirty="0" smtClean="0">
                <a:solidFill>
                  <a:schemeClr val="bg1"/>
                </a:solidFill>
              </a:rPr>
              <a:t> ISM </a:t>
            </a: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-&gt; </a:t>
            </a:r>
            <a:r>
              <a:rPr lang="en-US" altLang="zh-CN" sz="2400" b="1" dirty="0" smtClean="0">
                <a:solidFill>
                  <a:srgbClr val="F6BB1C"/>
                </a:solidFill>
              </a:rPr>
              <a:t>Dispersion</a:t>
            </a:r>
            <a:endParaRPr lang="en-AU" sz="2400" b="1" dirty="0">
              <a:solidFill>
                <a:srgbClr val="F6BB1C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20339366">
            <a:off x="3001648" y="1876701"/>
            <a:ext cx="469208" cy="990600"/>
          </a:xfrm>
          <a:custGeom>
            <a:avLst/>
            <a:gdLst>
              <a:gd name="connsiteX0" fmla="*/ 189290 w 1166783"/>
              <a:gd name="connsiteY0" fmla="*/ 0 h 1668780"/>
              <a:gd name="connsiteX1" fmla="*/ 59750 w 1166783"/>
              <a:gd name="connsiteY1" fmla="*/ 784860 h 1668780"/>
              <a:gd name="connsiteX2" fmla="*/ 1035110 w 1166783"/>
              <a:gd name="connsiteY2" fmla="*/ 1082040 h 1668780"/>
              <a:gd name="connsiteX3" fmla="*/ 1157030 w 1166783"/>
              <a:gd name="connsiteY3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83" h="1668780">
                <a:moveTo>
                  <a:pt x="189290" y="0"/>
                </a:moveTo>
                <a:cubicBezTo>
                  <a:pt x="54035" y="302260"/>
                  <a:pt x="-81220" y="604520"/>
                  <a:pt x="59750" y="784860"/>
                </a:cubicBezTo>
                <a:cubicBezTo>
                  <a:pt x="200720" y="965200"/>
                  <a:pt x="852230" y="934720"/>
                  <a:pt x="1035110" y="1082040"/>
                </a:cubicBezTo>
                <a:cubicBezTo>
                  <a:pt x="1217990" y="1229360"/>
                  <a:pt x="1157030" y="1668780"/>
                  <a:pt x="1157030" y="166878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/>
          <p:cNvSpPr/>
          <p:nvPr/>
        </p:nvSpPr>
        <p:spPr>
          <a:xfrm rot="20339366">
            <a:off x="3398240" y="1623026"/>
            <a:ext cx="469208" cy="990600"/>
          </a:xfrm>
          <a:custGeom>
            <a:avLst/>
            <a:gdLst>
              <a:gd name="connsiteX0" fmla="*/ 189290 w 1166783"/>
              <a:gd name="connsiteY0" fmla="*/ 0 h 1668780"/>
              <a:gd name="connsiteX1" fmla="*/ 59750 w 1166783"/>
              <a:gd name="connsiteY1" fmla="*/ 784860 h 1668780"/>
              <a:gd name="connsiteX2" fmla="*/ 1035110 w 1166783"/>
              <a:gd name="connsiteY2" fmla="*/ 1082040 h 1668780"/>
              <a:gd name="connsiteX3" fmla="*/ 1157030 w 1166783"/>
              <a:gd name="connsiteY3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83" h="1668780">
                <a:moveTo>
                  <a:pt x="189290" y="0"/>
                </a:moveTo>
                <a:cubicBezTo>
                  <a:pt x="54035" y="302260"/>
                  <a:pt x="-81220" y="604520"/>
                  <a:pt x="59750" y="784860"/>
                </a:cubicBezTo>
                <a:cubicBezTo>
                  <a:pt x="200720" y="965200"/>
                  <a:pt x="852230" y="934720"/>
                  <a:pt x="1035110" y="1082040"/>
                </a:cubicBezTo>
                <a:cubicBezTo>
                  <a:pt x="1217990" y="1229360"/>
                  <a:pt x="1157030" y="1668780"/>
                  <a:pt x="1157030" y="166878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 36"/>
          <p:cNvSpPr/>
          <p:nvPr/>
        </p:nvSpPr>
        <p:spPr>
          <a:xfrm rot="20339366">
            <a:off x="2702956" y="2202155"/>
            <a:ext cx="469208" cy="990600"/>
          </a:xfrm>
          <a:custGeom>
            <a:avLst/>
            <a:gdLst>
              <a:gd name="connsiteX0" fmla="*/ 189290 w 1166783"/>
              <a:gd name="connsiteY0" fmla="*/ 0 h 1668780"/>
              <a:gd name="connsiteX1" fmla="*/ 59750 w 1166783"/>
              <a:gd name="connsiteY1" fmla="*/ 784860 h 1668780"/>
              <a:gd name="connsiteX2" fmla="*/ 1035110 w 1166783"/>
              <a:gd name="connsiteY2" fmla="*/ 1082040 h 1668780"/>
              <a:gd name="connsiteX3" fmla="*/ 1157030 w 1166783"/>
              <a:gd name="connsiteY3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83" h="1668780">
                <a:moveTo>
                  <a:pt x="189290" y="0"/>
                </a:moveTo>
                <a:cubicBezTo>
                  <a:pt x="54035" y="302260"/>
                  <a:pt x="-81220" y="604520"/>
                  <a:pt x="59750" y="784860"/>
                </a:cubicBezTo>
                <a:cubicBezTo>
                  <a:pt x="200720" y="965200"/>
                  <a:pt x="852230" y="934720"/>
                  <a:pt x="1035110" y="1082040"/>
                </a:cubicBezTo>
                <a:cubicBezTo>
                  <a:pt x="1217990" y="1229360"/>
                  <a:pt x="1157030" y="1668780"/>
                  <a:pt x="1157030" y="166878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 37"/>
          <p:cNvSpPr/>
          <p:nvPr/>
        </p:nvSpPr>
        <p:spPr>
          <a:xfrm rot="20339366">
            <a:off x="6389874" y="4690180"/>
            <a:ext cx="469208" cy="990600"/>
          </a:xfrm>
          <a:custGeom>
            <a:avLst/>
            <a:gdLst>
              <a:gd name="connsiteX0" fmla="*/ 189290 w 1166783"/>
              <a:gd name="connsiteY0" fmla="*/ 0 h 1668780"/>
              <a:gd name="connsiteX1" fmla="*/ 59750 w 1166783"/>
              <a:gd name="connsiteY1" fmla="*/ 784860 h 1668780"/>
              <a:gd name="connsiteX2" fmla="*/ 1035110 w 1166783"/>
              <a:gd name="connsiteY2" fmla="*/ 1082040 h 1668780"/>
              <a:gd name="connsiteX3" fmla="*/ 1157030 w 1166783"/>
              <a:gd name="connsiteY3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83" h="1668780">
                <a:moveTo>
                  <a:pt x="189290" y="0"/>
                </a:moveTo>
                <a:cubicBezTo>
                  <a:pt x="54035" y="302260"/>
                  <a:pt x="-81220" y="604520"/>
                  <a:pt x="59750" y="784860"/>
                </a:cubicBezTo>
                <a:cubicBezTo>
                  <a:pt x="200720" y="965200"/>
                  <a:pt x="852230" y="934720"/>
                  <a:pt x="1035110" y="1082040"/>
                </a:cubicBezTo>
                <a:cubicBezTo>
                  <a:pt x="1217990" y="1229360"/>
                  <a:pt x="1157030" y="1668780"/>
                  <a:pt x="1157030" y="166878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Freeform 38"/>
          <p:cNvSpPr/>
          <p:nvPr/>
        </p:nvSpPr>
        <p:spPr>
          <a:xfrm rot="20339366">
            <a:off x="6786466" y="4436505"/>
            <a:ext cx="469208" cy="990600"/>
          </a:xfrm>
          <a:custGeom>
            <a:avLst/>
            <a:gdLst>
              <a:gd name="connsiteX0" fmla="*/ 189290 w 1166783"/>
              <a:gd name="connsiteY0" fmla="*/ 0 h 1668780"/>
              <a:gd name="connsiteX1" fmla="*/ 59750 w 1166783"/>
              <a:gd name="connsiteY1" fmla="*/ 784860 h 1668780"/>
              <a:gd name="connsiteX2" fmla="*/ 1035110 w 1166783"/>
              <a:gd name="connsiteY2" fmla="*/ 1082040 h 1668780"/>
              <a:gd name="connsiteX3" fmla="*/ 1157030 w 1166783"/>
              <a:gd name="connsiteY3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83" h="1668780">
                <a:moveTo>
                  <a:pt x="189290" y="0"/>
                </a:moveTo>
                <a:cubicBezTo>
                  <a:pt x="54035" y="302260"/>
                  <a:pt x="-81220" y="604520"/>
                  <a:pt x="59750" y="784860"/>
                </a:cubicBezTo>
                <a:cubicBezTo>
                  <a:pt x="200720" y="965200"/>
                  <a:pt x="852230" y="934720"/>
                  <a:pt x="1035110" y="1082040"/>
                </a:cubicBezTo>
                <a:cubicBezTo>
                  <a:pt x="1217990" y="1229360"/>
                  <a:pt x="1157030" y="1668780"/>
                  <a:pt x="1157030" y="166878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Freeform 39"/>
          <p:cNvSpPr/>
          <p:nvPr/>
        </p:nvSpPr>
        <p:spPr>
          <a:xfrm rot="20339366">
            <a:off x="6091182" y="5015634"/>
            <a:ext cx="469208" cy="990600"/>
          </a:xfrm>
          <a:custGeom>
            <a:avLst/>
            <a:gdLst>
              <a:gd name="connsiteX0" fmla="*/ 189290 w 1166783"/>
              <a:gd name="connsiteY0" fmla="*/ 0 h 1668780"/>
              <a:gd name="connsiteX1" fmla="*/ 59750 w 1166783"/>
              <a:gd name="connsiteY1" fmla="*/ 784860 h 1668780"/>
              <a:gd name="connsiteX2" fmla="*/ 1035110 w 1166783"/>
              <a:gd name="connsiteY2" fmla="*/ 1082040 h 1668780"/>
              <a:gd name="connsiteX3" fmla="*/ 1157030 w 1166783"/>
              <a:gd name="connsiteY3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83" h="1668780">
                <a:moveTo>
                  <a:pt x="189290" y="0"/>
                </a:moveTo>
                <a:cubicBezTo>
                  <a:pt x="54035" y="302260"/>
                  <a:pt x="-81220" y="604520"/>
                  <a:pt x="59750" y="784860"/>
                </a:cubicBezTo>
                <a:cubicBezTo>
                  <a:pt x="200720" y="965200"/>
                  <a:pt x="852230" y="934720"/>
                  <a:pt x="1035110" y="1082040"/>
                </a:cubicBezTo>
                <a:cubicBezTo>
                  <a:pt x="1217990" y="1229360"/>
                  <a:pt x="1157030" y="1668780"/>
                  <a:pt x="1157030" y="166878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lowchart: Manual Input 31"/>
          <p:cNvSpPr/>
          <p:nvPr/>
        </p:nvSpPr>
        <p:spPr>
          <a:xfrm rot="5400000">
            <a:off x="3177352" y="3787374"/>
            <a:ext cx="2607954" cy="692382"/>
          </a:xfrm>
          <a:prstGeom prst="flowChartManualInpu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616759" y="4171665"/>
            <a:ext cx="1172101" cy="9323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58019" y="1692371"/>
            <a:ext cx="322297" cy="11753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25707" y="1139174"/>
            <a:ext cx="2759730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Inhomogeneous ISM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-&gt; </a:t>
            </a:r>
            <a:r>
              <a:rPr lang="en-US" sz="2400" b="1" dirty="0" smtClean="0">
                <a:solidFill>
                  <a:srgbClr val="F6BB1C"/>
                </a:solidFill>
              </a:rPr>
              <a:t>Scattering</a:t>
            </a:r>
            <a:r>
              <a:rPr lang="en-US" sz="2400" dirty="0" smtClean="0">
                <a:solidFill>
                  <a:schemeClr val="bg1"/>
                </a:solidFill>
              </a:rPr>
              <a:t> screen</a:t>
            </a:r>
            <a:endParaRPr lang="en-AU" sz="2400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78910" y="3001911"/>
            <a:ext cx="695284" cy="488894"/>
          </a:xfrm>
          <a:prstGeom prst="straightConnector1">
            <a:avLst/>
          </a:prstGeom>
          <a:ln>
            <a:solidFill>
              <a:srgbClr val="F347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801230" y="2873237"/>
                <a:ext cx="39606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rgbClr val="F3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rgbClr val="F34747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U" dirty="0">
                  <a:solidFill>
                    <a:srgbClr val="F34747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230" y="2873237"/>
                <a:ext cx="396069" cy="4029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6274194" y="2391051"/>
            <a:ext cx="2605265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Magnetic field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-&gt; </a:t>
            </a:r>
            <a:r>
              <a:rPr lang="en-US" sz="2400" b="1" dirty="0" smtClean="0">
                <a:solidFill>
                  <a:srgbClr val="F6BB1C"/>
                </a:solidFill>
              </a:rPr>
              <a:t>Faraday rotation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2519" y="6137292"/>
            <a:ext cx="5354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6B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these effects are frequency dependent!</a:t>
            </a:r>
            <a:endParaRPr lang="en-AU" sz="2000" b="1" dirty="0">
              <a:solidFill>
                <a:srgbClr val="F6B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04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3705</TotalTime>
  <Words>1484</Words>
  <Application>Microsoft Office PowerPoint</Application>
  <PresentationFormat>On-screen Show (4:3)</PresentationFormat>
  <Paragraphs>326</Paragraphs>
  <Slides>36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American Typewriter</vt:lpstr>
      <vt:lpstr>DejaVu Sans</vt:lpstr>
      <vt:lpstr>FreeSans</vt:lpstr>
      <vt:lpstr>Helvetica Neue</vt:lpstr>
      <vt:lpstr>Noto Sans CJK SC Regular</vt:lpstr>
      <vt:lpstr>URW Gothic</vt:lpstr>
      <vt:lpstr>宋体</vt:lpstr>
      <vt:lpstr>宋体</vt:lpstr>
      <vt:lpstr>Arial</vt:lpstr>
      <vt:lpstr>Arial Black</vt:lpstr>
      <vt:lpstr>Calibri</vt:lpstr>
      <vt:lpstr>Cambria Math</vt:lpstr>
      <vt:lpstr>Segoe UI Black</vt:lpstr>
      <vt:lpstr>Times New Roman</vt:lpstr>
      <vt:lpstr>Wingdings</vt:lpstr>
      <vt:lpstr>ICRAR Black</vt:lpstr>
      <vt:lpstr>Image</vt:lpstr>
      <vt:lpstr>Properties of Pulsars at Low Radio Frequencies</vt:lpstr>
      <vt:lpstr>Pulsars</vt:lpstr>
      <vt:lpstr>Life circle and energy budget for pulsars</vt:lpstr>
      <vt:lpstr>Millisecond pulsar (recycled pulsar)</vt:lpstr>
      <vt:lpstr>Pulse profiles &amp; Emission beam geometry</vt:lpstr>
      <vt:lpstr>Pulse Profile evolution with frequencies</vt:lpstr>
      <vt:lpstr>Spectral index</vt:lpstr>
      <vt:lpstr>Polarisation properties</vt:lpstr>
      <vt:lpstr>Propagation effects due to ISM</vt:lpstr>
      <vt:lpstr>Propagation effects due to ISM</vt:lpstr>
      <vt:lpstr>PowerPoint Presentation</vt:lpstr>
      <vt:lpstr>Propagation effects due to ISM</vt:lpstr>
      <vt:lpstr>Why Pulsars at &lt; 300MHz</vt:lpstr>
      <vt:lpstr>Initial pulsar census at 185 MHz</vt:lpstr>
      <vt:lpstr>Pulse profiles for MWA-VCS pulsars</vt:lpstr>
      <vt:lpstr>SKA1-low pulsar detection prospect</vt:lpstr>
      <vt:lpstr>PowerPoint Presentation</vt:lpstr>
      <vt:lpstr>PowerPoint Presentation</vt:lpstr>
      <vt:lpstr>LOFAR Tied-Array All-Sky Survey (LOTAAS)</vt:lpstr>
      <vt:lpstr>The Southern-sky MWA Rapid Two-metre (SMART) pulsar survey</vt:lpstr>
      <vt:lpstr>Why Pulsars at &lt; 300MHz</vt:lpstr>
      <vt:lpstr>Profile evolution with frequency (MSPs)</vt:lpstr>
      <vt:lpstr>Polarimetric profiles evolution with frequency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Steeper spectrum of intermittent pulsar J1107-5907</vt:lpstr>
      <vt:lpstr>Why Pulsars at &lt; 300MHz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Western Australia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XUE Mengyao</cp:lastModifiedBy>
  <cp:revision>164</cp:revision>
  <dcterms:created xsi:type="dcterms:W3CDTF">2014-01-21T06:00:06Z</dcterms:created>
  <dcterms:modified xsi:type="dcterms:W3CDTF">2018-12-06T00:40:35Z</dcterms:modified>
</cp:coreProperties>
</file>